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9CA"/>
          </a:solidFill>
        </a:fill>
      </a:tcStyle>
    </a:wholeTbl>
    <a:band2H>
      <a:tcTxStyle b="def" i="def"/>
      <a:tcStyle>
        <a:tcBdr/>
        <a:fill>
          <a:solidFill>
            <a:srgbClr val="FAED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CFCC"/>
          </a:solidFill>
        </a:fill>
      </a:tcStyle>
    </a:wholeTbl>
    <a:band2H>
      <a:tcTxStyle b="def" i="def"/>
      <a:tcStyle>
        <a:tcBdr/>
        <a:fill>
          <a:solidFill>
            <a:srgbClr val="ED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BD5"/>
          </a:solidFill>
        </a:fill>
      </a:tcStyle>
    </a:wholeTbl>
    <a:band2H>
      <a:tcTxStyle b="def" i="def"/>
      <a:tcStyle>
        <a:tcBdr/>
        <a:fill>
          <a:solidFill>
            <a:srgbClr val="ECEE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p:nvPr>
            <p:ph type="sldImg"/>
          </p:nvPr>
        </p:nvSpPr>
        <p:spPr>
          <a:xfrm>
            <a:off x="1143000" y="685800"/>
            <a:ext cx="4572000" cy="3429000"/>
          </a:xfrm>
          <a:prstGeom prst="rect">
            <a:avLst/>
          </a:prstGeom>
        </p:spPr>
        <p:txBody>
          <a:bodyPr/>
          <a:lstStyle/>
          <a:p>
            <a:pPr/>
          </a:p>
        </p:txBody>
      </p:sp>
      <p:sp>
        <p:nvSpPr>
          <p:cNvPr id="414" name="Shape 4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entury Gothic"/>
      </a:defRPr>
    </a:lvl1pPr>
    <a:lvl2pPr indent="228600" defTabSz="457200" latinLnBrk="0">
      <a:defRPr sz="1200">
        <a:latin typeface="+mj-lt"/>
        <a:ea typeface="+mj-ea"/>
        <a:cs typeface="+mj-cs"/>
        <a:sym typeface="Century Gothic"/>
      </a:defRPr>
    </a:lvl2pPr>
    <a:lvl3pPr indent="457200" defTabSz="457200" latinLnBrk="0">
      <a:defRPr sz="1200">
        <a:latin typeface="+mj-lt"/>
        <a:ea typeface="+mj-ea"/>
        <a:cs typeface="+mj-cs"/>
        <a:sym typeface="Century Gothic"/>
      </a:defRPr>
    </a:lvl3pPr>
    <a:lvl4pPr indent="685800" defTabSz="457200" latinLnBrk="0">
      <a:defRPr sz="1200">
        <a:latin typeface="+mj-lt"/>
        <a:ea typeface="+mj-ea"/>
        <a:cs typeface="+mj-cs"/>
        <a:sym typeface="Century Gothic"/>
      </a:defRPr>
    </a:lvl4pPr>
    <a:lvl5pPr indent="914400" defTabSz="457200" latinLnBrk="0">
      <a:defRPr sz="1200">
        <a:latin typeface="+mj-lt"/>
        <a:ea typeface="+mj-ea"/>
        <a:cs typeface="+mj-cs"/>
        <a:sym typeface="Century Gothic"/>
      </a:defRPr>
    </a:lvl5pPr>
    <a:lvl6pPr indent="1143000" defTabSz="457200" latinLnBrk="0">
      <a:defRPr sz="1200">
        <a:latin typeface="+mj-lt"/>
        <a:ea typeface="+mj-ea"/>
        <a:cs typeface="+mj-cs"/>
        <a:sym typeface="Century Gothic"/>
      </a:defRPr>
    </a:lvl6pPr>
    <a:lvl7pPr indent="1371600" defTabSz="457200" latinLnBrk="0">
      <a:defRPr sz="1200">
        <a:latin typeface="+mj-lt"/>
        <a:ea typeface="+mj-ea"/>
        <a:cs typeface="+mj-cs"/>
        <a:sym typeface="Century Gothic"/>
      </a:defRPr>
    </a:lvl7pPr>
    <a:lvl8pPr indent="1600200" defTabSz="457200" latinLnBrk="0">
      <a:defRPr sz="1200">
        <a:latin typeface="+mj-lt"/>
        <a:ea typeface="+mj-ea"/>
        <a:cs typeface="+mj-cs"/>
        <a:sym typeface="Century Gothic"/>
      </a:defRPr>
    </a:lvl8pPr>
    <a:lvl9pPr indent="1828800" defTabSz="457200" latinLnBrk="0">
      <a:defRPr sz="1200">
        <a:latin typeface="+mj-lt"/>
        <a:ea typeface="+mj-ea"/>
        <a:cs typeface="+mj-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51" name="Group 22"/>
          <p:cNvGrpSpPr/>
          <p:nvPr/>
        </p:nvGrpSpPr>
        <p:grpSpPr>
          <a:xfrm>
            <a:off x="0" y="228600"/>
            <a:ext cx="2851518" cy="6638629"/>
            <a:chOff x="0" y="0"/>
            <a:chExt cx="2851516" cy="6638628"/>
          </a:xfrm>
        </p:grpSpPr>
        <p:sp>
          <p:nvSpPr>
            <p:cNvPr id="39"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0"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1"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2"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3"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4"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5"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6"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7"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8"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9"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50"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64" name="Group 9"/>
          <p:cNvGrpSpPr/>
          <p:nvPr/>
        </p:nvGrpSpPr>
        <p:grpSpPr>
          <a:xfrm>
            <a:off x="27221" y="-32"/>
            <a:ext cx="2356674" cy="6853285"/>
            <a:chOff x="0" y="0"/>
            <a:chExt cx="2356673" cy="6853284"/>
          </a:xfrm>
        </p:grpSpPr>
        <p:sp>
          <p:nvSpPr>
            <p:cNvPr id="52"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3"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4"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5"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6"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7"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8"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59"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60"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61"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62"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63"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65"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66" name="Title Text"/>
          <p:cNvSpPr txBox="1"/>
          <p:nvPr>
            <p:ph type="title"/>
          </p:nvPr>
        </p:nvSpPr>
        <p:spPr>
          <a:xfrm>
            <a:off x="2589213" y="2514600"/>
            <a:ext cx="8915400" cy="2262782"/>
          </a:xfrm>
          <a:prstGeom prst="rect">
            <a:avLst/>
          </a:prstGeom>
        </p:spPr>
        <p:txBody>
          <a:bodyPr anchor="b"/>
          <a:lstStyle>
            <a:lvl1pPr>
              <a:defRPr sz="5400"/>
            </a:lvl1pPr>
          </a:lstStyle>
          <a:p>
            <a:pPr/>
            <a:r>
              <a:t>Title Text</a:t>
            </a:r>
          </a:p>
        </p:txBody>
      </p:sp>
      <p:sp>
        <p:nvSpPr>
          <p:cNvPr id="67" name="Body Level One…"/>
          <p:cNvSpPr txBox="1"/>
          <p:nvPr>
            <p:ph type="body" sz="quarter" idx="1"/>
          </p:nvPr>
        </p:nvSpPr>
        <p:spPr>
          <a:xfrm>
            <a:off x="2589213" y="4777378"/>
            <a:ext cx="8915400" cy="1126284"/>
          </a:xfrm>
          <a:prstGeom prst="rect">
            <a:avLst/>
          </a:prstGeom>
        </p:spPr>
        <p:txBody>
          <a:bodyPr/>
          <a:lstStyle>
            <a:lvl1pPr marL="0" indent="0">
              <a:buClrTx/>
              <a:buSzTx/>
              <a:buNone/>
              <a:defRPr>
                <a:solidFill>
                  <a:srgbClr val="595959"/>
                </a:solidFill>
              </a:defRPr>
            </a:lvl1pPr>
            <a:lvl2pPr marL="0" indent="457200">
              <a:buClrTx/>
              <a:buSzTx/>
              <a:buNone/>
              <a:defRPr>
                <a:solidFill>
                  <a:srgbClr val="595959"/>
                </a:solidFill>
              </a:defRPr>
            </a:lvl2pPr>
            <a:lvl3pPr marL="0" indent="914400">
              <a:buClrTx/>
              <a:buSzTx/>
              <a:buNone/>
              <a:defRPr>
                <a:solidFill>
                  <a:srgbClr val="595959"/>
                </a:solidFill>
              </a:defRPr>
            </a:lvl3pPr>
            <a:lvl4pPr marL="0" indent="1371600">
              <a:buClrTx/>
              <a:buSzTx/>
              <a:buNone/>
              <a:defRPr>
                <a:solidFill>
                  <a:srgbClr val="595959"/>
                </a:solidFill>
              </a:defRPr>
            </a:lvl4pPr>
            <a:lvl5pPr marL="0" indent="1828800">
              <a:buClrTx/>
              <a:buSzTx/>
              <a:buNone/>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68" name="Freeform 6"/>
          <p:cNvSpPr/>
          <p:nvPr/>
        </p:nvSpPr>
        <p:spPr>
          <a:xfrm>
            <a:off x="-1" y="4323810"/>
            <a:ext cx="1742308" cy="778590"/>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chemeClr val="accent1"/>
          </a:solidFill>
          <a:ln w="12700">
            <a:miter lim="400000"/>
          </a:ln>
        </p:spPr>
        <p:txBody>
          <a:bodyPr lIns="45719" rIns="45719"/>
          <a:lstStyle/>
          <a:p>
            <a:pPr/>
          </a:p>
        </p:txBody>
      </p:sp>
      <p:sp>
        <p:nvSpPr>
          <p:cNvPr id="69" name="Slide Number"/>
          <p:cNvSpPr txBox="1"/>
          <p:nvPr>
            <p:ph type="sldNum" sz="quarter" idx="2"/>
          </p:nvPr>
        </p:nvSpPr>
        <p:spPr>
          <a:xfrm>
            <a:off x="925905" y="4513982"/>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Caption">
    <p:spTree>
      <p:nvGrpSpPr>
        <p:cNvPr id="1" name=""/>
        <p:cNvGrpSpPr/>
        <p:nvPr/>
      </p:nvGrpSpPr>
      <p:grpSpPr>
        <a:xfrm>
          <a:off x="0" y="0"/>
          <a:ext cx="0" cy="0"/>
          <a:chOff x="0" y="0"/>
          <a:chExt cx="0" cy="0"/>
        </a:xfrm>
      </p:grpSpPr>
      <p:grpSp>
        <p:nvGrpSpPr>
          <p:cNvPr id="216" name="Group 22"/>
          <p:cNvGrpSpPr/>
          <p:nvPr/>
        </p:nvGrpSpPr>
        <p:grpSpPr>
          <a:xfrm>
            <a:off x="0" y="228600"/>
            <a:ext cx="2851518" cy="6638629"/>
            <a:chOff x="0" y="0"/>
            <a:chExt cx="2851516" cy="6638628"/>
          </a:xfrm>
        </p:grpSpPr>
        <p:sp>
          <p:nvSpPr>
            <p:cNvPr id="204"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05"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06"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07"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08"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09"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0"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1"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2"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3"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4"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15"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229" name="Group 9"/>
          <p:cNvGrpSpPr/>
          <p:nvPr/>
        </p:nvGrpSpPr>
        <p:grpSpPr>
          <a:xfrm>
            <a:off x="27221" y="-32"/>
            <a:ext cx="2356674" cy="6853285"/>
            <a:chOff x="0" y="0"/>
            <a:chExt cx="2356673" cy="6853284"/>
          </a:xfrm>
        </p:grpSpPr>
        <p:sp>
          <p:nvSpPr>
            <p:cNvPr id="217"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18"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19"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0"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1"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2"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3"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4"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5"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6"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7"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8"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230"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231" name="Title Text"/>
          <p:cNvSpPr txBox="1"/>
          <p:nvPr>
            <p:ph type="title"/>
          </p:nvPr>
        </p:nvSpPr>
        <p:spPr>
          <a:xfrm>
            <a:off x="2589211" y="609600"/>
            <a:ext cx="8915401" cy="3117040"/>
          </a:xfrm>
          <a:prstGeom prst="rect">
            <a:avLst/>
          </a:prstGeom>
        </p:spPr>
        <p:txBody>
          <a:bodyPr anchor="ctr"/>
          <a:lstStyle>
            <a:lvl1pPr>
              <a:defRPr sz="4800"/>
            </a:lvl1pPr>
          </a:lstStyle>
          <a:p>
            <a:pPr/>
            <a:r>
              <a:t>Title Text</a:t>
            </a:r>
          </a:p>
        </p:txBody>
      </p:sp>
      <p:sp>
        <p:nvSpPr>
          <p:cNvPr id="232" name="Body Level One…"/>
          <p:cNvSpPr txBox="1"/>
          <p:nvPr>
            <p:ph type="body" sz="quarter" idx="1"/>
          </p:nvPr>
        </p:nvSpPr>
        <p:spPr>
          <a:xfrm>
            <a:off x="2589211" y="4354045"/>
            <a:ext cx="8915401" cy="1555865"/>
          </a:xfrm>
          <a:prstGeom prst="rect">
            <a:avLst/>
          </a:prstGeom>
        </p:spPr>
        <p:txBody>
          <a:bodyPr anchor="ctr"/>
          <a:lstStyle>
            <a:lvl1pPr marL="0" indent="0">
              <a:buClrTx/>
              <a:buSzTx/>
              <a:buNone/>
              <a:defRPr>
                <a:solidFill>
                  <a:srgbClr val="595959"/>
                </a:solidFill>
              </a:defRPr>
            </a:lvl1pPr>
            <a:lvl2pPr marL="0" indent="457200">
              <a:buClrTx/>
              <a:buSzTx/>
              <a:buNone/>
              <a:defRPr>
                <a:solidFill>
                  <a:srgbClr val="595959"/>
                </a:solidFill>
              </a:defRPr>
            </a:lvl2pPr>
            <a:lvl3pPr marL="0" indent="914400">
              <a:buClrTx/>
              <a:buSzTx/>
              <a:buNone/>
              <a:defRPr>
                <a:solidFill>
                  <a:srgbClr val="595959"/>
                </a:solidFill>
              </a:defRPr>
            </a:lvl3pPr>
            <a:lvl4pPr marL="0" indent="1371600">
              <a:buClrTx/>
              <a:buSzTx/>
              <a:buNone/>
              <a:defRPr>
                <a:solidFill>
                  <a:srgbClr val="595959"/>
                </a:solidFill>
              </a:defRPr>
            </a:lvl4pPr>
            <a:lvl5pPr marL="0" indent="1828800">
              <a:buClrTx/>
              <a:buSzTx/>
              <a:buNone/>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233"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234" name="Slide Number"/>
          <p:cNvSpPr txBox="1"/>
          <p:nvPr>
            <p:ph type="sldNum" sz="quarter" idx="2"/>
          </p:nvPr>
        </p:nvSpPr>
        <p:spPr>
          <a:xfrm>
            <a:off x="925905" y="3228581"/>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Quote with Caption">
    <p:spTree>
      <p:nvGrpSpPr>
        <p:cNvPr id="1" name=""/>
        <p:cNvGrpSpPr/>
        <p:nvPr/>
      </p:nvGrpSpPr>
      <p:grpSpPr>
        <a:xfrm>
          <a:off x="0" y="0"/>
          <a:ext cx="0" cy="0"/>
          <a:chOff x="0" y="0"/>
          <a:chExt cx="0" cy="0"/>
        </a:xfrm>
      </p:grpSpPr>
      <p:grpSp>
        <p:nvGrpSpPr>
          <p:cNvPr id="253" name="Group 22"/>
          <p:cNvGrpSpPr/>
          <p:nvPr/>
        </p:nvGrpSpPr>
        <p:grpSpPr>
          <a:xfrm>
            <a:off x="0" y="228600"/>
            <a:ext cx="2851518" cy="6638629"/>
            <a:chOff x="0" y="0"/>
            <a:chExt cx="2851516" cy="6638628"/>
          </a:xfrm>
        </p:grpSpPr>
        <p:sp>
          <p:nvSpPr>
            <p:cNvPr id="241"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2"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3"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4"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5"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6"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7"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8"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49"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50"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51"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52"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266" name="Group 9"/>
          <p:cNvGrpSpPr/>
          <p:nvPr/>
        </p:nvGrpSpPr>
        <p:grpSpPr>
          <a:xfrm>
            <a:off x="27221" y="-32"/>
            <a:ext cx="2356674" cy="6853285"/>
            <a:chOff x="0" y="0"/>
            <a:chExt cx="2356673" cy="6853284"/>
          </a:xfrm>
        </p:grpSpPr>
        <p:sp>
          <p:nvSpPr>
            <p:cNvPr id="254"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5"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6"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7"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8"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9"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0"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1"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2"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3"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4"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5"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267"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268" name="Title Text"/>
          <p:cNvSpPr txBox="1"/>
          <p:nvPr>
            <p:ph type="title"/>
          </p:nvPr>
        </p:nvSpPr>
        <p:spPr>
          <a:xfrm>
            <a:off x="2849948" y="609600"/>
            <a:ext cx="8393927" cy="2895600"/>
          </a:xfrm>
          <a:prstGeom prst="rect">
            <a:avLst/>
          </a:prstGeom>
        </p:spPr>
        <p:txBody>
          <a:bodyPr anchor="ctr"/>
          <a:lstStyle>
            <a:lvl1pPr>
              <a:defRPr sz="4800"/>
            </a:lvl1pPr>
          </a:lstStyle>
          <a:p>
            <a:pPr/>
            <a:r>
              <a:t>Title Text</a:t>
            </a:r>
          </a:p>
        </p:txBody>
      </p:sp>
      <p:sp>
        <p:nvSpPr>
          <p:cNvPr id="269" name="Body Level One…"/>
          <p:cNvSpPr txBox="1"/>
          <p:nvPr>
            <p:ph type="body" sz="quarter" idx="1"/>
          </p:nvPr>
        </p:nvSpPr>
        <p:spPr>
          <a:xfrm>
            <a:off x="3275012" y="3505200"/>
            <a:ext cx="7536555"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pPr/>
            <a:r>
              <a:t>Body Level One</a:t>
            </a:r>
          </a:p>
          <a:p>
            <a:pPr lvl="1"/>
            <a:r>
              <a:t>Body Level Two</a:t>
            </a:r>
          </a:p>
          <a:p>
            <a:pPr lvl="2"/>
            <a:r>
              <a:t>Body Level Three</a:t>
            </a:r>
          </a:p>
          <a:p>
            <a:pPr lvl="3"/>
            <a:r>
              <a:t>Body Level Four</a:t>
            </a:r>
          </a:p>
          <a:p>
            <a:pPr lvl="4"/>
            <a:r>
              <a:t>Body Level Five</a:t>
            </a:r>
          </a:p>
        </p:txBody>
      </p:sp>
      <p:sp>
        <p:nvSpPr>
          <p:cNvPr id="270" name="Text Placeholder 2"/>
          <p:cNvSpPr/>
          <p:nvPr>
            <p:ph type="body" sz="quarter" idx="13"/>
          </p:nvPr>
        </p:nvSpPr>
        <p:spPr>
          <a:xfrm>
            <a:off x="2589211" y="4354045"/>
            <a:ext cx="8915400" cy="1555865"/>
          </a:xfrm>
          <a:prstGeom prst="rect">
            <a:avLst/>
          </a:prstGeom>
        </p:spPr>
        <p:txBody>
          <a:bodyPr anchor="ctr"/>
          <a:lstStyle/>
          <a:p>
            <a:pPr marL="0" indent="0">
              <a:buClrTx/>
              <a:buSzTx/>
              <a:buNone/>
              <a:defRPr>
                <a:solidFill>
                  <a:srgbClr val="595959"/>
                </a:solidFill>
              </a:defRPr>
            </a:pPr>
          </a:p>
        </p:txBody>
      </p:sp>
      <p:sp>
        <p:nvSpPr>
          <p:cNvPr id="271"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272" name="TextBox 13"/>
          <p:cNvSpPr txBox="1"/>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pPr/>
            <a:r>
              <a:t>“</a:t>
            </a:r>
          </a:p>
        </p:txBody>
      </p:sp>
      <p:sp>
        <p:nvSpPr>
          <p:cNvPr id="273" name="TextBox 14"/>
          <p:cNvSpPr txBox="1"/>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pPr/>
            <a:r>
              <a:t>”</a:t>
            </a:r>
          </a:p>
        </p:txBody>
      </p:sp>
      <p:sp>
        <p:nvSpPr>
          <p:cNvPr id="274" name="Slide Number"/>
          <p:cNvSpPr txBox="1"/>
          <p:nvPr>
            <p:ph type="sldNum" sz="quarter" idx="2"/>
          </p:nvPr>
        </p:nvSpPr>
        <p:spPr>
          <a:xfrm>
            <a:off x="925905" y="3228581"/>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Name Card">
    <p:spTree>
      <p:nvGrpSpPr>
        <p:cNvPr id="1" name=""/>
        <p:cNvGrpSpPr/>
        <p:nvPr/>
      </p:nvGrpSpPr>
      <p:grpSpPr>
        <a:xfrm>
          <a:off x="0" y="0"/>
          <a:ext cx="0" cy="0"/>
          <a:chOff x="0" y="0"/>
          <a:chExt cx="0" cy="0"/>
        </a:xfrm>
      </p:grpSpPr>
      <p:grpSp>
        <p:nvGrpSpPr>
          <p:cNvPr id="293" name="Group 22"/>
          <p:cNvGrpSpPr/>
          <p:nvPr/>
        </p:nvGrpSpPr>
        <p:grpSpPr>
          <a:xfrm>
            <a:off x="0" y="228600"/>
            <a:ext cx="2851518" cy="6638629"/>
            <a:chOff x="0" y="0"/>
            <a:chExt cx="2851516" cy="6638628"/>
          </a:xfrm>
        </p:grpSpPr>
        <p:sp>
          <p:nvSpPr>
            <p:cNvPr id="281"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2"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3"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4"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5"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6"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7"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8"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89"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90"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91"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292"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306" name="Group 9"/>
          <p:cNvGrpSpPr/>
          <p:nvPr/>
        </p:nvGrpSpPr>
        <p:grpSpPr>
          <a:xfrm>
            <a:off x="27221" y="-32"/>
            <a:ext cx="2356674" cy="6853285"/>
            <a:chOff x="0" y="0"/>
            <a:chExt cx="2356673" cy="6853284"/>
          </a:xfrm>
        </p:grpSpPr>
        <p:sp>
          <p:nvSpPr>
            <p:cNvPr id="294"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95"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96"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97"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98"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99"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0"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1"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2"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3"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4"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05"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307"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308" name="Title Text"/>
          <p:cNvSpPr txBox="1"/>
          <p:nvPr>
            <p:ph type="title"/>
          </p:nvPr>
        </p:nvSpPr>
        <p:spPr>
          <a:xfrm>
            <a:off x="2589213" y="2438400"/>
            <a:ext cx="8915401" cy="2724845"/>
          </a:xfrm>
          <a:prstGeom prst="rect">
            <a:avLst/>
          </a:prstGeom>
        </p:spPr>
        <p:txBody>
          <a:bodyPr anchor="b"/>
          <a:lstStyle>
            <a:lvl1pPr>
              <a:defRPr sz="4800"/>
            </a:lvl1pPr>
          </a:lstStyle>
          <a:p>
            <a:pPr/>
            <a:r>
              <a:t>Title Text</a:t>
            </a:r>
          </a:p>
        </p:txBody>
      </p:sp>
      <p:sp>
        <p:nvSpPr>
          <p:cNvPr id="309" name="Body Level One…"/>
          <p:cNvSpPr txBox="1"/>
          <p:nvPr>
            <p:ph type="body" sz="quarter" idx="1"/>
          </p:nvPr>
        </p:nvSpPr>
        <p:spPr>
          <a:xfrm>
            <a:off x="2589213" y="5181600"/>
            <a:ext cx="8915401" cy="729622"/>
          </a:xfrm>
          <a:prstGeom prst="rect">
            <a:avLst/>
          </a:prstGeom>
        </p:spPr>
        <p:txBody>
          <a:bodyPr/>
          <a:lstStyle>
            <a:lvl1pPr marL="0" indent="0">
              <a:buClrTx/>
              <a:buSzTx/>
              <a:buNone/>
              <a:defRPr>
                <a:solidFill>
                  <a:srgbClr val="595959"/>
                </a:solidFill>
              </a:defRPr>
            </a:lvl1pPr>
            <a:lvl2pPr>
              <a:buClrTx/>
              <a:defRPr>
                <a:solidFill>
                  <a:srgbClr val="595959"/>
                </a:solidFill>
              </a:defRPr>
            </a:lvl2pPr>
            <a:lvl3pPr>
              <a:buClrTx/>
              <a:defRPr>
                <a:solidFill>
                  <a:srgbClr val="595959"/>
                </a:solidFill>
              </a:defRPr>
            </a:lvl3pPr>
            <a:lvl4pPr>
              <a:buClrTx/>
              <a:defRPr>
                <a:solidFill>
                  <a:srgbClr val="595959"/>
                </a:solidFill>
              </a:defRPr>
            </a:lvl4pPr>
            <a:lvl5pPr>
              <a:buClrTx/>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310"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311" name="Slide Number"/>
          <p:cNvSpPr txBox="1"/>
          <p:nvPr>
            <p:ph type="sldNum" sz="quarter" idx="2"/>
          </p:nvPr>
        </p:nvSpPr>
        <p:spPr>
          <a:xfrm>
            <a:off x="925905" y="4967529"/>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Name Card">
    <p:spTree>
      <p:nvGrpSpPr>
        <p:cNvPr id="1" name=""/>
        <p:cNvGrpSpPr/>
        <p:nvPr/>
      </p:nvGrpSpPr>
      <p:grpSpPr>
        <a:xfrm>
          <a:off x="0" y="0"/>
          <a:ext cx="0" cy="0"/>
          <a:chOff x="0" y="0"/>
          <a:chExt cx="0" cy="0"/>
        </a:xfrm>
      </p:grpSpPr>
      <p:grpSp>
        <p:nvGrpSpPr>
          <p:cNvPr id="330" name="Group 22"/>
          <p:cNvGrpSpPr/>
          <p:nvPr/>
        </p:nvGrpSpPr>
        <p:grpSpPr>
          <a:xfrm>
            <a:off x="0" y="228600"/>
            <a:ext cx="2851518" cy="6638629"/>
            <a:chOff x="0" y="0"/>
            <a:chExt cx="2851516" cy="6638628"/>
          </a:xfrm>
        </p:grpSpPr>
        <p:sp>
          <p:nvSpPr>
            <p:cNvPr id="318"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19"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0"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1"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2"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3"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4"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5"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6"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7"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8"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29"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343" name="Group 9"/>
          <p:cNvGrpSpPr/>
          <p:nvPr/>
        </p:nvGrpSpPr>
        <p:grpSpPr>
          <a:xfrm>
            <a:off x="27221" y="-32"/>
            <a:ext cx="2356674" cy="6853285"/>
            <a:chOff x="0" y="0"/>
            <a:chExt cx="2356673" cy="6853284"/>
          </a:xfrm>
        </p:grpSpPr>
        <p:sp>
          <p:nvSpPr>
            <p:cNvPr id="331"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2"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3"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4"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5"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6"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7"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8"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39"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40"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41"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42"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344"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345" name="Title Text"/>
          <p:cNvSpPr txBox="1"/>
          <p:nvPr>
            <p:ph type="title"/>
          </p:nvPr>
        </p:nvSpPr>
        <p:spPr>
          <a:xfrm>
            <a:off x="2849948" y="609600"/>
            <a:ext cx="8393927" cy="2895600"/>
          </a:xfrm>
          <a:prstGeom prst="rect">
            <a:avLst/>
          </a:prstGeom>
        </p:spPr>
        <p:txBody>
          <a:bodyPr anchor="ctr"/>
          <a:lstStyle>
            <a:lvl1pPr>
              <a:defRPr sz="4800"/>
            </a:lvl1pPr>
          </a:lstStyle>
          <a:p>
            <a:pPr/>
            <a:r>
              <a:t>Title Text</a:t>
            </a:r>
          </a:p>
        </p:txBody>
      </p:sp>
      <p:sp>
        <p:nvSpPr>
          <p:cNvPr id="346" name="Body Level One…"/>
          <p:cNvSpPr txBox="1"/>
          <p:nvPr>
            <p:ph type="body" sz="quarter" idx="1"/>
          </p:nvPr>
        </p:nvSpPr>
        <p:spPr>
          <a:xfrm>
            <a:off x="2589211" y="4343400"/>
            <a:ext cx="8915401" cy="838200"/>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347" name="Text Placeholder 3"/>
          <p:cNvSpPr/>
          <p:nvPr>
            <p:ph type="body" sz="quarter" idx="13"/>
          </p:nvPr>
        </p:nvSpPr>
        <p:spPr>
          <a:xfrm>
            <a:off x="2589213" y="5181600"/>
            <a:ext cx="8915401" cy="729623"/>
          </a:xfrm>
          <a:prstGeom prst="rect">
            <a:avLst/>
          </a:prstGeom>
        </p:spPr>
        <p:txBody>
          <a:bodyPr/>
          <a:lstStyle/>
          <a:p>
            <a:pPr marL="0" indent="0">
              <a:buClrTx/>
              <a:buSzTx/>
              <a:buNone/>
              <a:defRPr>
                <a:solidFill>
                  <a:srgbClr val="595959"/>
                </a:solidFill>
              </a:defRPr>
            </a:pPr>
          </a:p>
        </p:txBody>
      </p:sp>
      <p:sp>
        <p:nvSpPr>
          <p:cNvPr id="348"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349" name="TextBox 16"/>
          <p:cNvSpPr txBox="1"/>
          <p:nvPr/>
        </p:nvSpPr>
        <p:spPr>
          <a:xfrm>
            <a:off x="2467652" y="327092"/>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pPr/>
            <a:r>
              <a:t>“</a:t>
            </a:r>
          </a:p>
        </p:txBody>
      </p:sp>
      <p:sp>
        <p:nvSpPr>
          <p:cNvPr id="350" name="TextBox 17"/>
          <p:cNvSpPr txBox="1"/>
          <p:nvPr/>
        </p:nvSpPr>
        <p:spPr>
          <a:xfrm>
            <a:off x="11114851" y="258439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pPr/>
            <a:r>
              <a:t>”</a:t>
            </a:r>
          </a:p>
        </p:txBody>
      </p:sp>
      <p:sp>
        <p:nvSpPr>
          <p:cNvPr id="351" name="Slide Number"/>
          <p:cNvSpPr txBox="1"/>
          <p:nvPr>
            <p:ph type="sldNum" sz="quarter" idx="2"/>
          </p:nvPr>
        </p:nvSpPr>
        <p:spPr>
          <a:xfrm>
            <a:off x="925905" y="4967529"/>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rue or False">
    <p:spTree>
      <p:nvGrpSpPr>
        <p:cNvPr id="1" name=""/>
        <p:cNvGrpSpPr/>
        <p:nvPr/>
      </p:nvGrpSpPr>
      <p:grpSpPr>
        <a:xfrm>
          <a:off x="0" y="0"/>
          <a:ext cx="0" cy="0"/>
          <a:chOff x="0" y="0"/>
          <a:chExt cx="0" cy="0"/>
        </a:xfrm>
      </p:grpSpPr>
      <p:grpSp>
        <p:nvGrpSpPr>
          <p:cNvPr id="370" name="Group 22"/>
          <p:cNvGrpSpPr/>
          <p:nvPr/>
        </p:nvGrpSpPr>
        <p:grpSpPr>
          <a:xfrm>
            <a:off x="0" y="228600"/>
            <a:ext cx="2851518" cy="6638629"/>
            <a:chOff x="0" y="0"/>
            <a:chExt cx="2851516" cy="6638628"/>
          </a:xfrm>
        </p:grpSpPr>
        <p:sp>
          <p:nvSpPr>
            <p:cNvPr id="358"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59"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0"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1"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2"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3"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4"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5"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6"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7"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8"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69"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383" name="Group 9"/>
          <p:cNvGrpSpPr/>
          <p:nvPr/>
        </p:nvGrpSpPr>
        <p:grpSpPr>
          <a:xfrm>
            <a:off x="27221" y="-32"/>
            <a:ext cx="2356674" cy="6853285"/>
            <a:chOff x="0" y="0"/>
            <a:chExt cx="2356673" cy="6853284"/>
          </a:xfrm>
        </p:grpSpPr>
        <p:sp>
          <p:nvSpPr>
            <p:cNvPr id="371"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2"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3"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4"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5"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6"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7"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8"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79"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80"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81"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382"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384"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385" name="Title Text"/>
          <p:cNvSpPr txBox="1"/>
          <p:nvPr>
            <p:ph type="title"/>
          </p:nvPr>
        </p:nvSpPr>
        <p:spPr>
          <a:xfrm>
            <a:off x="2589211" y="627407"/>
            <a:ext cx="8915401" cy="2880020"/>
          </a:xfrm>
          <a:prstGeom prst="rect">
            <a:avLst/>
          </a:prstGeom>
        </p:spPr>
        <p:txBody>
          <a:bodyPr anchor="ctr"/>
          <a:lstStyle>
            <a:lvl1pPr>
              <a:defRPr sz="4800"/>
            </a:lvl1pPr>
          </a:lstStyle>
          <a:p>
            <a:pPr/>
            <a:r>
              <a:t>Title Text</a:t>
            </a:r>
          </a:p>
        </p:txBody>
      </p:sp>
      <p:sp>
        <p:nvSpPr>
          <p:cNvPr id="386" name="Body Level One…"/>
          <p:cNvSpPr txBox="1"/>
          <p:nvPr>
            <p:ph type="body" sz="quarter" idx="1"/>
          </p:nvPr>
        </p:nvSpPr>
        <p:spPr>
          <a:xfrm>
            <a:off x="2589211" y="4343400"/>
            <a:ext cx="8915401" cy="838200"/>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387" name="Text Placeholder 3"/>
          <p:cNvSpPr/>
          <p:nvPr>
            <p:ph type="body" sz="quarter" idx="13"/>
          </p:nvPr>
        </p:nvSpPr>
        <p:spPr>
          <a:xfrm>
            <a:off x="2589213" y="5181600"/>
            <a:ext cx="8915401" cy="729623"/>
          </a:xfrm>
          <a:prstGeom prst="rect">
            <a:avLst/>
          </a:prstGeom>
        </p:spPr>
        <p:txBody>
          <a:bodyPr/>
          <a:lstStyle/>
          <a:p>
            <a:pPr marL="0" indent="0">
              <a:buClrTx/>
              <a:buSzTx/>
              <a:buNone/>
              <a:defRPr>
                <a:solidFill>
                  <a:srgbClr val="595959"/>
                </a:solidFill>
              </a:defRPr>
            </a:pPr>
          </a:p>
        </p:txBody>
      </p:sp>
      <p:sp>
        <p:nvSpPr>
          <p:cNvPr id="388"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389" name="Slide Number"/>
          <p:cNvSpPr txBox="1"/>
          <p:nvPr>
            <p:ph type="sldNum" sz="quarter" idx="2"/>
          </p:nvPr>
        </p:nvSpPr>
        <p:spPr>
          <a:xfrm>
            <a:off x="925905" y="4967529"/>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6" name="Title Text"/>
          <p:cNvSpPr txBox="1"/>
          <p:nvPr>
            <p:ph type="title"/>
          </p:nvPr>
        </p:nvSpPr>
        <p:spPr>
          <a:xfrm>
            <a:off x="2592924" y="624110"/>
            <a:ext cx="8911688" cy="1280891"/>
          </a:xfrm>
          <a:prstGeom prst="rect">
            <a:avLst/>
          </a:prstGeom>
        </p:spPr>
        <p:txBody>
          <a:bodyPr/>
          <a:lstStyle/>
          <a:p>
            <a:pPr/>
            <a:r>
              <a:t>Title Text</a:t>
            </a:r>
          </a:p>
        </p:txBody>
      </p:sp>
      <p:sp>
        <p:nvSpPr>
          <p:cNvPr id="397" name="Body Level One…"/>
          <p:cNvSpPr txBox="1"/>
          <p:nvPr>
            <p:ph type="body" idx="1"/>
          </p:nvPr>
        </p:nvSpPr>
        <p:spPr>
          <a:xfrm>
            <a:off x="2589211" y="2133600"/>
            <a:ext cx="8915401" cy="3886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05" name="Title Text"/>
          <p:cNvSpPr txBox="1"/>
          <p:nvPr>
            <p:ph type="title"/>
          </p:nvPr>
        </p:nvSpPr>
        <p:spPr>
          <a:xfrm>
            <a:off x="9294811" y="627405"/>
            <a:ext cx="2207602" cy="5283818"/>
          </a:xfrm>
          <a:prstGeom prst="rect">
            <a:avLst/>
          </a:prstGeom>
        </p:spPr>
        <p:txBody>
          <a:bodyPr anchor="ctr"/>
          <a:lstStyle/>
          <a:p>
            <a:pPr/>
            <a:r>
              <a:t>Title Text</a:t>
            </a:r>
          </a:p>
        </p:txBody>
      </p:sp>
      <p:sp>
        <p:nvSpPr>
          <p:cNvPr id="406" name="Body Level One…"/>
          <p:cNvSpPr txBox="1"/>
          <p:nvPr>
            <p:ph type="body" idx="1"/>
          </p:nvPr>
        </p:nvSpPr>
        <p:spPr>
          <a:xfrm>
            <a:off x="2589211" y="627405"/>
            <a:ext cx="6477001" cy="528381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76" name="Title Text"/>
          <p:cNvSpPr txBox="1"/>
          <p:nvPr>
            <p:ph type="title"/>
          </p:nvPr>
        </p:nvSpPr>
        <p:spPr>
          <a:xfrm>
            <a:off x="2592925" y="624110"/>
            <a:ext cx="8911688" cy="1280891"/>
          </a:xfrm>
          <a:prstGeom prst="rect">
            <a:avLst/>
          </a:prstGeom>
        </p:spPr>
        <p:txBody>
          <a:bodyPr/>
          <a:lstStyle/>
          <a:p>
            <a:pPr/>
            <a:r>
              <a:t>Title Text</a:t>
            </a:r>
          </a:p>
        </p:txBody>
      </p:sp>
      <p:sp>
        <p:nvSpPr>
          <p:cNvPr id="77" name="Body Level One…"/>
          <p:cNvSpPr txBox="1"/>
          <p:nvPr>
            <p:ph type="body" idx="1"/>
          </p:nvPr>
        </p:nvSpPr>
        <p:spPr>
          <a:xfrm>
            <a:off x="2589211" y="2133600"/>
            <a:ext cx="8915401" cy="37776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grpSp>
        <p:nvGrpSpPr>
          <p:cNvPr id="97" name="Group 22"/>
          <p:cNvGrpSpPr/>
          <p:nvPr/>
        </p:nvGrpSpPr>
        <p:grpSpPr>
          <a:xfrm>
            <a:off x="0" y="228600"/>
            <a:ext cx="2851518" cy="6638629"/>
            <a:chOff x="0" y="0"/>
            <a:chExt cx="2851516" cy="6638628"/>
          </a:xfrm>
        </p:grpSpPr>
        <p:sp>
          <p:nvSpPr>
            <p:cNvPr id="85"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86"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87"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88"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89"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0"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1"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2"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3"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4"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5"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6"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110" name="Group 9"/>
          <p:cNvGrpSpPr/>
          <p:nvPr/>
        </p:nvGrpSpPr>
        <p:grpSpPr>
          <a:xfrm>
            <a:off x="27221" y="-32"/>
            <a:ext cx="2356674" cy="6853285"/>
            <a:chOff x="0" y="0"/>
            <a:chExt cx="2356673" cy="6853284"/>
          </a:xfrm>
        </p:grpSpPr>
        <p:sp>
          <p:nvSpPr>
            <p:cNvPr id="98"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99"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0"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1"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2"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3"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4"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5"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6"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7"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8"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09"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111"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112" name="Title Text"/>
          <p:cNvSpPr txBox="1"/>
          <p:nvPr>
            <p:ph type="title"/>
          </p:nvPr>
        </p:nvSpPr>
        <p:spPr>
          <a:xfrm>
            <a:off x="2589211" y="2058749"/>
            <a:ext cx="8915401" cy="1468801"/>
          </a:xfrm>
          <a:prstGeom prst="rect">
            <a:avLst/>
          </a:prstGeom>
        </p:spPr>
        <p:txBody>
          <a:bodyPr anchor="b"/>
          <a:lstStyle>
            <a:lvl1pPr>
              <a:defRPr sz="4000"/>
            </a:lvl1pPr>
          </a:lstStyle>
          <a:p>
            <a:pPr/>
            <a:r>
              <a:t>Title Text</a:t>
            </a:r>
          </a:p>
        </p:txBody>
      </p:sp>
      <p:sp>
        <p:nvSpPr>
          <p:cNvPr id="113" name="Body Level One…"/>
          <p:cNvSpPr txBox="1"/>
          <p:nvPr>
            <p:ph type="body" sz="quarter" idx="1"/>
          </p:nvPr>
        </p:nvSpPr>
        <p:spPr>
          <a:xfrm>
            <a:off x="2589211" y="3530129"/>
            <a:ext cx="8915401" cy="860401"/>
          </a:xfrm>
          <a:prstGeom prst="rect">
            <a:avLst/>
          </a:prstGeom>
        </p:spPr>
        <p:txBody>
          <a:bodyPr/>
          <a:lstStyle>
            <a:lvl1pPr marL="0" indent="0">
              <a:buClrTx/>
              <a:buSzTx/>
              <a:buNone/>
              <a:defRPr sz="2000">
                <a:solidFill>
                  <a:srgbClr val="595959"/>
                </a:solidFill>
              </a:defRPr>
            </a:lvl1pPr>
            <a:lvl2pPr marL="0" indent="457200">
              <a:buClrTx/>
              <a:buSzTx/>
              <a:buNone/>
              <a:defRPr sz="2000">
                <a:solidFill>
                  <a:srgbClr val="595959"/>
                </a:solidFill>
              </a:defRPr>
            </a:lvl2pPr>
            <a:lvl3pPr marL="0" indent="914400">
              <a:buClrTx/>
              <a:buSzTx/>
              <a:buNone/>
              <a:defRPr sz="2000">
                <a:solidFill>
                  <a:srgbClr val="595959"/>
                </a:solidFill>
              </a:defRPr>
            </a:lvl3pPr>
            <a:lvl4pPr marL="0" indent="1371600">
              <a:buClrTx/>
              <a:buSzTx/>
              <a:buNone/>
              <a:defRPr sz="2000">
                <a:solidFill>
                  <a:srgbClr val="595959"/>
                </a:solidFill>
              </a:defRPr>
            </a:lvl4pPr>
            <a:lvl5pPr marL="0" indent="1828800">
              <a:buClrTx/>
              <a:buSzTx/>
              <a:buNone/>
              <a:defRPr sz="2000">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14"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115" name="Slide Number"/>
          <p:cNvSpPr txBox="1"/>
          <p:nvPr>
            <p:ph type="sldNum" sz="quarter" idx="2"/>
          </p:nvPr>
        </p:nvSpPr>
        <p:spPr>
          <a:xfrm>
            <a:off x="925905" y="3228581"/>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22" name="Title Text"/>
          <p:cNvSpPr txBox="1"/>
          <p:nvPr>
            <p:ph type="title"/>
          </p:nvPr>
        </p:nvSpPr>
        <p:spPr>
          <a:xfrm>
            <a:off x="2592924" y="624110"/>
            <a:ext cx="8911688" cy="1280891"/>
          </a:xfrm>
          <a:prstGeom prst="rect">
            <a:avLst/>
          </a:prstGeom>
        </p:spPr>
        <p:txBody>
          <a:bodyPr/>
          <a:lstStyle/>
          <a:p>
            <a:pPr/>
            <a:r>
              <a:t>Title Text</a:t>
            </a:r>
          </a:p>
        </p:txBody>
      </p:sp>
      <p:sp>
        <p:nvSpPr>
          <p:cNvPr id="123" name="Body Level One…"/>
          <p:cNvSpPr txBox="1"/>
          <p:nvPr>
            <p:ph type="body" sz="quarter" idx="1"/>
          </p:nvPr>
        </p:nvSpPr>
        <p:spPr>
          <a:xfrm>
            <a:off x="2589211" y="2133600"/>
            <a:ext cx="4313865" cy="37776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31" name="Title Text"/>
          <p:cNvSpPr txBox="1"/>
          <p:nvPr>
            <p:ph type="title"/>
          </p:nvPr>
        </p:nvSpPr>
        <p:spPr>
          <a:xfrm>
            <a:off x="2592924" y="624110"/>
            <a:ext cx="8911688" cy="1280891"/>
          </a:xfrm>
          <a:prstGeom prst="rect">
            <a:avLst/>
          </a:prstGeom>
        </p:spPr>
        <p:txBody>
          <a:bodyPr/>
          <a:lstStyle/>
          <a:p>
            <a:pPr/>
            <a:r>
              <a:t>Title Text</a:t>
            </a:r>
          </a:p>
        </p:txBody>
      </p:sp>
      <p:sp>
        <p:nvSpPr>
          <p:cNvPr id="132" name="Body Level One…"/>
          <p:cNvSpPr txBox="1"/>
          <p:nvPr>
            <p:ph type="body" sz="quarter" idx="1"/>
          </p:nvPr>
        </p:nvSpPr>
        <p:spPr>
          <a:xfrm>
            <a:off x="2939372" y="1972703"/>
            <a:ext cx="3992733"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3" name="Text Placeholder 4"/>
          <p:cNvSpPr/>
          <p:nvPr>
            <p:ph type="body" sz="quarter" idx="13"/>
          </p:nvPr>
        </p:nvSpPr>
        <p:spPr>
          <a:xfrm>
            <a:off x="7506628" y="1969474"/>
            <a:ext cx="3999001" cy="576263"/>
          </a:xfrm>
          <a:prstGeom prst="rect">
            <a:avLst/>
          </a:prstGeom>
        </p:spPr>
        <p:txBody>
          <a:bodyPr anchor="b"/>
          <a:lstStyle/>
          <a:p>
            <a:pPr marL="0" indent="0">
              <a:buClrTx/>
              <a:buSzTx/>
              <a:buNone/>
              <a:defRPr sz="2400"/>
            </a:pP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41" name="Title Text"/>
          <p:cNvSpPr txBox="1"/>
          <p:nvPr>
            <p:ph type="title"/>
          </p:nvPr>
        </p:nvSpPr>
        <p:spPr>
          <a:xfrm>
            <a:off x="2592924" y="624110"/>
            <a:ext cx="8911688" cy="1280891"/>
          </a:xfrm>
          <a:prstGeom prst="rect">
            <a:avLst/>
          </a:prstGeom>
        </p:spPr>
        <p:txBody>
          <a:bodyPr/>
          <a:lstStyle/>
          <a:p>
            <a:pPr/>
            <a:r>
              <a:t>Title Text</a:t>
            </a:r>
          </a:p>
        </p:txBody>
      </p:sp>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156" name="Title Text"/>
          <p:cNvSpPr txBox="1"/>
          <p:nvPr>
            <p:ph type="title"/>
          </p:nvPr>
        </p:nvSpPr>
        <p:spPr>
          <a:xfrm>
            <a:off x="2589211" y="446087"/>
            <a:ext cx="3505200" cy="976313"/>
          </a:xfrm>
          <a:prstGeom prst="rect">
            <a:avLst/>
          </a:prstGeom>
        </p:spPr>
        <p:txBody>
          <a:bodyPr anchor="b"/>
          <a:lstStyle>
            <a:lvl1pPr>
              <a:defRPr sz="2000"/>
            </a:lvl1pPr>
          </a:lstStyle>
          <a:p>
            <a:pPr/>
            <a:r>
              <a:t>Title Text</a:t>
            </a:r>
          </a:p>
        </p:txBody>
      </p:sp>
      <p:sp>
        <p:nvSpPr>
          <p:cNvPr id="157" name="Body Level One…"/>
          <p:cNvSpPr txBox="1"/>
          <p:nvPr>
            <p:ph type="body" sz="half" idx="1"/>
          </p:nvPr>
        </p:nvSpPr>
        <p:spPr>
          <a:xfrm>
            <a:off x="6323012" y="446087"/>
            <a:ext cx="5181601" cy="5414964"/>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58" name="Text Placeholder 3"/>
          <p:cNvSpPr/>
          <p:nvPr>
            <p:ph type="body" sz="quarter" idx="13"/>
          </p:nvPr>
        </p:nvSpPr>
        <p:spPr>
          <a:xfrm>
            <a:off x="2589211" y="1598612"/>
            <a:ext cx="3505199" cy="4262437"/>
          </a:xfrm>
          <a:prstGeom prst="rect">
            <a:avLst/>
          </a:prstGeom>
        </p:spPr>
        <p:txBody>
          <a:bodyPr/>
          <a:lstStyle/>
          <a:p>
            <a:pPr marL="0" indent="0">
              <a:buClrTx/>
              <a:buSzTx/>
              <a:buNone/>
              <a:defRPr sz="1400"/>
            </a:pP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78" name="Group 22"/>
          <p:cNvGrpSpPr/>
          <p:nvPr/>
        </p:nvGrpSpPr>
        <p:grpSpPr>
          <a:xfrm>
            <a:off x="0" y="228600"/>
            <a:ext cx="2851518" cy="6638629"/>
            <a:chOff x="0" y="0"/>
            <a:chExt cx="2851516" cy="6638628"/>
          </a:xfrm>
        </p:grpSpPr>
        <p:sp>
          <p:nvSpPr>
            <p:cNvPr id="166"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67"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68"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69"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0"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1"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2"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3"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4"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5"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6"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77"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191" name="Group 9"/>
          <p:cNvGrpSpPr/>
          <p:nvPr/>
        </p:nvGrpSpPr>
        <p:grpSpPr>
          <a:xfrm>
            <a:off x="27221" y="-32"/>
            <a:ext cx="2356674" cy="6853285"/>
            <a:chOff x="0" y="0"/>
            <a:chExt cx="2356673" cy="6853284"/>
          </a:xfrm>
        </p:grpSpPr>
        <p:sp>
          <p:nvSpPr>
            <p:cNvPr id="179"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0"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1"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2"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3"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4"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5"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6"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7"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8"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9"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90"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192"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193" name="Title Text"/>
          <p:cNvSpPr txBox="1"/>
          <p:nvPr>
            <p:ph type="title"/>
          </p:nvPr>
        </p:nvSpPr>
        <p:spPr>
          <a:xfrm>
            <a:off x="2589213" y="4800600"/>
            <a:ext cx="8915401" cy="566738"/>
          </a:xfrm>
          <a:prstGeom prst="rect">
            <a:avLst/>
          </a:prstGeom>
        </p:spPr>
        <p:txBody>
          <a:bodyPr anchor="b"/>
          <a:lstStyle>
            <a:lvl1pPr>
              <a:defRPr sz="2400"/>
            </a:lvl1pPr>
          </a:lstStyle>
          <a:p>
            <a:pPr/>
            <a:r>
              <a:t>Title Text</a:t>
            </a:r>
          </a:p>
        </p:txBody>
      </p:sp>
      <p:sp>
        <p:nvSpPr>
          <p:cNvPr id="194" name="Picture Placeholder 2"/>
          <p:cNvSpPr/>
          <p:nvPr>
            <p:ph type="pic" idx="13"/>
          </p:nvPr>
        </p:nvSpPr>
        <p:spPr>
          <a:xfrm>
            <a:off x="2589211" y="634965"/>
            <a:ext cx="8915401" cy="3854971"/>
          </a:xfrm>
          <a:prstGeom prst="rect">
            <a:avLst/>
          </a:prstGeom>
        </p:spPr>
        <p:txBody>
          <a:bodyPr lIns="91439" rIns="91439">
            <a:noAutofit/>
          </a:bodyPr>
          <a:lstStyle/>
          <a:p>
            <a:pPr/>
          </a:p>
        </p:txBody>
      </p:sp>
      <p:sp>
        <p:nvSpPr>
          <p:cNvPr id="195" name="Body Level One…"/>
          <p:cNvSpPr txBox="1"/>
          <p:nvPr>
            <p:ph type="body" sz="quarter" idx="1"/>
          </p:nvPr>
        </p:nvSpPr>
        <p:spPr>
          <a:xfrm>
            <a:off x="2589213" y="5367337"/>
            <a:ext cx="8915401"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96"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197" name="Slide Number"/>
          <p:cNvSpPr txBox="1"/>
          <p:nvPr>
            <p:ph type="sldNum" sz="quarter" idx="2"/>
          </p:nvPr>
        </p:nvSpPr>
        <p:spPr>
          <a:xfrm>
            <a:off x="925905" y="4967529"/>
            <a:ext cx="385675" cy="396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E8E5C4"/>
            </a:gs>
          </a:gsLst>
          <a:path path="circle">
            <a:fillToRect l="50000" t="50000" r="50000" b="50000"/>
          </a:path>
        </a:gradFill>
      </p:bgPr>
    </p:bg>
    <p:spTree>
      <p:nvGrpSpPr>
        <p:cNvPr id="1" name=""/>
        <p:cNvGrpSpPr/>
        <p:nvPr/>
      </p:nvGrpSpPr>
      <p:grpSpPr>
        <a:xfrm>
          <a:off x="0" y="0"/>
          <a:ext cx="0" cy="0"/>
          <a:chOff x="0" y="0"/>
          <a:chExt cx="0" cy="0"/>
        </a:xfrm>
      </p:grpSpPr>
      <p:grpSp>
        <p:nvGrpSpPr>
          <p:cNvPr id="14" name="Group 22"/>
          <p:cNvGrpSpPr/>
          <p:nvPr/>
        </p:nvGrpSpPr>
        <p:grpSpPr>
          <a:xfrm>
            <a:off x="0" y="228600"/>
            <a:ext cx="2851518" cy="6638629"/>
            <a:chOff x="0" y="0"/>
            <a:chExt cx="2851516" cy="6638628"/>
          </a:xfrm>
        </p:grpSpPr>
        <p:sp>
          <p:nvSpPr>
            <p:cNvPr id="2"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3"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4"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5"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6"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7"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8"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9"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0"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1"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2"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sp>
          <p:nvSpPr>
            <p:cNvPr id="13"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647252">
                <a:alpha val="20000"/>
              </a:srgbClr>
            </a:solidFill>
            <a:ln w="12700" cap="flat">
              <a:noFill/>
              <a:miter lim="400000"/>
            </a:ln>
            <a:effectLst/>
          </p:spPr>
          <p:txBody>
            <a:bodyPr wrap="square" lIns="45719" tIns="45719" rIns="45719" bIns="45719" numCol="1" anchor="t">
              <a:noAutofit/>
            </a:bodyPr>
            <a:lstStyle/>
            <a:p>
              <a:pPr/>
            </a:p>
          </p:txBody>
        </p:sp>
      </p:grpSp>
      <p:grpSp>
        <p:nvGrpSpPr>
          <p:cNvPr id="27" name="Group 9"/>
          <p:cNvGrpSpPr/>
          <p:nvPr/>
        </p:nvGrpSpPr>
        <p:grpSpPr>
          <a:xfrm>
            <a:off x="27221" y="-32"/>
            <a:ext cx="2356674" cy="6853285"/>
            <a:chOff x="0" y="0"/>
            <a:chExt cx="2356673" cy="6853284"/>
          </a:xfrm>
        </p:grpSpPr>
        <p:sp>
          <p:nvSpPr>
            <p:cNvPr id="15" name="Freeform 27"/>
            <p:cNvSpPr/>
            <p:nvPr/>
          </p:nvSpPr>
          <p:spPr>
            <a:xfrm>
              <a:off x="0" y="0"/>
              <a:ext cx="494327" cy="4401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6" name="Freeform 28"/>
            <p:cNvSpPr/>
            <p:nvPr/>
          </p:nvSpPr>
          <p:spPr>
            <a:xfrm>
              <a:off x="523067" y="4316505"/>
              <a:ext cx="423436" cy="1580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7" name="Freeform 29"/>
            <p:cNvSpPr/>
            <p:nvPr/>
          </p:nvSpPr>
          <p:spPr>
            <a:xfrm>
              <a:off x="979074" y="5862714"/>
              <a:ext cx="431100" cy="990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8" name="Freeform 30"/>
            <p:cNvSpPr/>
            <p:nvPr/>
          </p:nvSpPr>
          <p:spPr>
            <a:xfrm>
              <a:off x="494326" y="4364406"/>
              <a:ext cx="551808" cy="2235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19" name="Freeform 31"/>
            <p:cNvSpPr/>
            <p:nvPr/>
          </p:nvSpPr>
          <p:spPr>
            <a:xfrm>
              <a:off x="444311" y="1289233"/>
              <a:ext cx="170725" cy="3027273"/>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0" name="Freeform 32"/>
            <p:cNvSpPr/>
            <p:nvPr/>
          </p:nvSpPr>
          <p:spPr>
            <a:xfrm>
              <a:off x="1084453" y="6571632"/>
              <a:ext cx="134120" cy="281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1" name="Freeform 33"/>
            <p:cNvSpPr/>
            <p:nvPr/>
          </p:nvSpPr>
          <p:spPr>
            <a:xfrm>
              <a:off x="475166" y="4107663"/>
              <a:ext cx="82390" cy="5115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2" name="Freeform 34"/>
            <p:cNvSpPr/>
            <p:nvPr/>
          </p:nvSpPr>
          <p:spPr>
            <a:xfrm>
              <a:off x="946501" y="3145833"/>
              <a:ext cx="1410173" cy="2716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3" name="Freeform 35"/>
            <p:cNvSpPr/>
            <p:nvPr/>
          </p:nvSpPr>
          <p:spPr>
            <a:xfrm>
              <a:off x="1046133" y="6600372"/>
              <a:ext cx="120709" cy="2529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4" name="Freeform 36"/>
            <p:cNvSpPr/>
            <p:nvPr/>
          </p:nvSpPr>
          <p:spPr>
            <a:xfrm>
              <a:off x="946501" y="5897202"/>
              <a:ext cx="137953" cy="67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5" name="Freeform 37"/>
            <p:cNvSpPr/>
            <p:nvPr/>
          </p:nvSpPr>
          <p:spPr>
            <a:xfrm>
              <a:off x="946501" y="5772662"/>
              <a:ext cx="38321" cy="22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sp>
          <p:nvSpPr>
            <p:cNvPr id="26" name="Freeform 38"/>
            <p:cNvSpPr/>
            <p:nvPr/>
          </p:nvSpPr>
          <p:spPr>
            <a:xfrm>
              <a:off x="979074" y="6322553"/>
              <a:ext cx="210760" cy="530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647252"/>
            </a:solidFill>
            <a:ln w="12700" cap="flat">
              <a:noFill/>
              <a:miter lim="400000"/>
            </a:ln>
            <a:effectLst/>
          </p:spPr>
          <p:txBody>
            <a:bodyPr wrap="square" lIns="45719" tIns="45719" rIns="45719" bIns="45719" numCol="1" anchor="t">
              <a:noAutofit/>
            </a:bodyPr>
            <a:lstStyle/>
            <a:p>
              <a:pPr/>
            </a:p>
          </p:txBody>
        </p:sp>
      </p:grpSp>
      <p:sp>
        <p:nvSpPr>
          <p:cNvPr id="28" name="Rectangle 6"/>
          <p:cNvSpPr/>
          <p:nvPr/>
        </p:nvSpPr>
        <p:spPr>
          <a:xfrm>
            <a:off x="-1" y="0"/>
            <a:ext cx="182882" cy="6858000"/>
          </a:xfrm>
          <a:prstGeom prst="rect">
            <a:avLst/>
          </a:prstGeom>
          <a:solidFill>
            <a:srgbClr val="647252"/>
          </a:solidFill>
          <a:ln w="12700">
            <a:miter lim="400000"/>
          </a:ln>
        </p:spPr>
        <p:txBody>
          <a:bodyPr lIns="45719" rIns="45719"/>
          <a:lstStyle/>
          <a:p>
            <a:pPr/>
          </a:p>
        </p:txBody>
      </p:sp>
      <p:sp>
        <p:nvSpPr>
          <p:cNvPr id="29" name="Freeform 11"/>
          <p:cNvSpPr/>
          <p:nvPr/>
        </p:nvSpPr>
        <p:spPr>
          <a:xfrm flipV="1">
            <a:off x="-4189" y="714375"/>
            <a:ext cx="1595613"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pPr/>
          </a:p>
        </p:txBody>
      </p:sp>
      <p:sp>
        <p:nvSpPr>
          <p:cNvPr id="30" name="Title Tex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1"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xfrm>
            <a:off x="925905" y="772224"/>
            <a:ext cx="385675" cy="396241"/>
          </a:xfrm>
          <a:prstGeom prst="rect">
            <a:avLst/>
          </a:prstGeom>
          <a:ln w="12700">
            <a:miter lim="400000"/>
          </a:ln>
        </p:spPr>
        <p:txBody>
          <a:bodyPr wrap="none" lIns="45719" rIns="45719" anchor="ctr">
            <a:spAutoFit/>
          </a:bodyPr>
          <a:lstStyle>
            <a:lvl1pPr algn="r">
              <a:defRPr sz="2000">
                <a:solidFill>
                  <a:srgbClr val="FE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ln>
            <a:noFill/>
          </a:ln>
          <a:solidFill>
            <a:srgbClr val="262626"/>
          </a:solidFill>
          <a:uFillTx/>
          <a:latin typeface="+mj-lt"/>
          <a:ea typeface="+mj-ea"/>
          <a:cs typeface="+mj-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b="0" baseline="0" cap="none" i="0" spc="0" strike="noStrike" sz="1800" u="none">
          <a:ln>
            <a:noFill/>
          </a:ln>
          <a:solidFill>
            <a:srgbClr val="404040"/>
          </a:solidFill>
          <a:uFillTx/>
          <a:latin typeface="+mj-lt"/>
          <a:ea typeface="+mj-ea"/>
          <a:cs typeface="+mj-cs"/>
          <a:sym typeface="Century Gothic"/>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5.png"/><Relationship Id="rId4" Type="http://schemas.openxmlformats.org/officeDocument/2006/relationships/image" Target="../media/image2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1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4.png"/><Relationship Id="rId4" Type="http://schemas.openxmlformats.org/officeDocument/2006/relationships/image" Target="../media/image3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2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Title 1"/>
          <p:cNvSpPr txBox="1"/>
          <p:nvPr>
            <p:ph type="ctrTitle"/>
          </p:nvPr>
        </p:nvSpPr>
        <p:spPr>
          <a:xfrm>
            <a:off x="2589212" y="2514600"/>
            <a:ext cx="8915401" cy="2262782"/>
          </a:xfrm>
          <a:prstGeom prst="rect">
            <a:avLst/>
          </a:prstGeom>
        </p:spPr>
        <p:txBody>
          <a:bodyPr/>
          <a:lstStyle>
            <a:lvl1pPr>
              <a:defRPr b="1" sz="4000"/>
            </a:lvl1pPr>
          </a:lstStyle>
          <a:p>
            <a:pPr/>
            <a:r>
              <a:t>Recurrent Vulvovaginal Candidiasis</a:t>
            </a:r>
          </a:p>
        </p:txBody>
      </p:sp>
      <p:sp>
        <p:nvSpPr>
          <p:cNvPr id="417" name="Subtitle 2"/>
          <p:cNvSpPr txBox="1"/>
          <p:nvPr>
            <p:ph type="subTitle" sz="quarter" idx="1"/>
          </p:nvPr>
        </p:nvSpPr>
        <p:spPr>
          <a:xfrm>
            <a:off x="2589212" y="4777378"/>
            <a:ext cx="8915401" cy="1126284"/>
          </a:xfrm>
          <a:prstGeom prst="rect">
            <a:avLst/>
          </a:prstGeom>
        </p:spPr>
        <p:txBody>
          <a:bodyPr/>
          <a:lstStyle>
            <a:lvl1pPr>
              <a:defRPr b="1" sz="3200"/>
            </a:lvl1pPr>
          </a:lstStyle>
          <a:p>
            <a:pPr/>
            <a:r>
              <a:t>Distressing but treatable fungal infection</a:t>
            </a:r>
          </a:p>
        </p:txBody>
      </p:sp>
      <p:pic>
        <p:nvPicPr>
          <p:cNvPr id="418" name="Picture 3" descr="Picture 3"/>
          <p:cNvPicPr>
            <a:picLocks noChangeAspect="1"/>
          </p:cNvPicPr>
          <p:nvPr/>
        </p:nvPicPr>
        <p:blipFill>
          <a:blip r:embed="rId2">
            <a:extLst/>
          </a:blip>
          <a:stretch>
            <a:fillRect/>
          </a:stretch>
        </p:blipFill>
        <p:spPr>
          <a:xfrm>
            <a:off x="2589213" y="600076"/>
            <a:ext cx="2571751" cy="2571751"/>
          </a:xfrm>
          <a:prstGeom prst="rect">
            <a:avLst/>
          </a:prstGeom>
          <a:ln w="12700">
            <a:miter lim="400000"/>
          </a:ln>
        </p:spPr>
      </p:pic>
      <p:pic>
        <p:nvPicPr>
          <p:cNvPr id="419" name="Picture 4" descr="Picture 4"/>
          <p:cNvPicPr>
            <a:picLocks noChangeAspect="1"/>
          </p:cNvPicPr>
          <p:nvPr/>
        </p:nvPicPr>
        <p:blipFill>
          <a:blip r:embed="rId3">
            <a:extLst/>
          </a:blip>
          <a:stretch>
            <a:fillRect/>
          </a:stretch>
        </p:blipFill>
        <p:spPr>
          <a:xfrm>
            <a:off x="6060516" y="600076"/>
            <a:ext cx="2616284" cy="2616283"/>
          </a:xfrm>
          <a:prstGeom prst="rect">
            <a:avLst/>
          </a:prstGeom>
          <a:ln w="12700">
            <a:miter lim="400000"/>
          </a:ln>
        </p:spPr>
      </p:pic>
      <p:pic>
        <p:nvPicPr>
          <p:cNvPr id="420" name="Picture 5" descr="Picture 5"/>
          <p:cNvPicPr>
            <a:picLocks noChangeAspect="1"/>
          </p:cNvPicPr>
          <p:nvPr/>
        </p:nvPicPr>
        <p:blipFill>
          <a:blip r:embed="rId4">
            <a:extLst/>
          </a:blip>
          <a:stretch>
            <a:fillRect/>
          </a:stretch>
        </p:blipFill>
        <p:spPr>
          <a:xfrm>
            <a:off x="10424076" y="-9525"/>
            <a:ext cx="1724026" cy="189547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Title 1"/>
          <p:cNvSpPr txBox="1"/>
          <p:nvPr>
            <p:ph type="title"/>
          </p:nvPr>
        </p:nvSpPr>
        <p:spPr>
          <a:xfrm>
            <a:off x="2592925" y="624110"/>
            <a:ext cx="8911688" cy="586504"/>
          </a:xfrm>
          <a:prstGeom prst="rect">
            <a:avLst/>
          </a:prstGeom>
        </p:spPr>
        <p:txBody>
          <a:bodyPr/>
          <a:lstStyle>
            <a:lvl1pPr>
              <a:defRPr b="1" sz="2400"/>
            </a:lvl1pPr>
          </a:lstStyle>
          <a:p>
            <a:pPr/>
            <a:r>
              <a:t>Diagnosis of Recurrent Vulvovaginal Candidiasis</a:t>
            </a:r>
          </a:p>
        </p:txBody>
      </p:sp>
      <p:sp>
        <p:nvSpPr>
          <p:cNvPr id="482" name="Content Placeholder 2"/>
          <p:cNvSpPr txBox="1"/>
          <p:nvPr>
            <p:ph type="body" idx="1"/>
          </p:nvPr>
        </p:nvSpPr>
        <p:spPr>
          <a:xfrm>
            <a:off x="2589211" y="1661374"/>
            <a:ext cx="8915401" cy="5009882"/>
          </a:xfrm>
          <a:prstGeom prst="rect">
            <a:avLst/>
          </a:prstGeom>
        </p:spPr>
        <p:txBody>
          <a:bodyPr/>
          <a:lstStyle/>
          <a:p>
            <a:pPr marL="0" indent="0">
              <a:buSzTx/>
              <a:buFont typeface="Wingdings 3"/>
              <a:buNone/>
              <a:defRPr b="1"/>
            </a:pPr>
            <a:r>
              <a:t>Predominant symptoms of vulvovaginal candidiasis include</a:t>
            </a:r>
          </a:p>
          <a:p>
            <a:pPr/>
            <a:r>
              <a:t>Intense vulva pruritus, and abnormal vaginal discharge (which may be minimal, a thick “curd-like” material, or a watery secretion). </a:t>
            </a:r>
          </a:p>
          <a:p>
            <a:pPr/>
            <a:r>
              <a:t>The vulva may be erythematous, edematous, and contain satellite lesions </a:t>
            </a:r>
          </a:p>
          <a:p>
            <a:pPr/>
            <a:r>
              <a:t>There may be burning sensation with urination.</a:t>
            </a:r>
          </a:p>
          <a:p>
            <a:pPr/>
            <a:r>
              <a:t> Rarely is vulva candidiasis seen without concomitant vaginal candidiasis</a:t>
            </a:r>
          </a:p>
          <a:p>
            <a:pPr/>
            <a:r>
              <a:t>Diagnosis of vulvovaginal candidiasis can be made with patient’s history, clinical examination, supported by laboratory test of normal vaginal pH and yeast identified microscopically</a:t>
            </a:r>
          </a:p>
          <a:p>
            <a:pPr/>
            <a:r>
              <a:t> In patients with recurrent vulvovaginal candidiasis, culture should always  be obtained to exclude resistant organism</a:t>
            </a:r>
          </a:p>
          <a:p>
            <a:pPr marL="0" indent="0">
              <a:buSzTx/>
              <a:buFont typeface="Wingdings 3"/>
              <a:buNone/>
            </a:pPr>
            <a:r>
              <a:t>.</a:t>
            </a:r>
          </a:p>
        </p:txBody>
      </p:sp>
      <p:pic>
        <p:nvPicPr>
          <p:cNvPr id="483" name="Picture 3" descr="Picture 3"/>
          <p:cNvPicPr>
            <a:picLocks noChangeAspect="1"/>
          </p:cNvPicPr>
          <p:nvPr/>
        </p:nvPicPr>
        <p:blipFill>
          <a:blip r:embed="rId2">
            <a:extLst/>
          </a:blip>
          <a:stretch>
            <a:fillRect/>
          </a:stretch>
        </p:blipFill>
        <p:spPr>
          <a:xfrm>
            <a:off x="10692254" y="0"/>
            <a:ext cx="1499747" cy="150584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Title 1"/>
          <p:cNvSpPr txBox="1"/>
          <p:nvPr>
            <p:ph type="title"/>
          </p:nvPr>
        </p:nvSpPr>
        <p:spPr>
          <a:xfrm>
            <a:off x="2592925" y="785611"/>
            <a:ext cx="8911688" cy="708339"/>
          </a:xfrm>
          <a:prstGeom prst="rect">
            <a:avLst/>
          </a:prstGeom>
        </p:spPr>
        <p:txBody>
          <a:bodyPr/>
          <a:lstStyle>
            <a:lvl1pPr>
              <a:defRPr b="1" sz="2400"/>
            </a:lvl1pPr>
          </a:lstStyle>
          <a:p>
            <a:pPr/>
            <a:r>
              <a:t>Diagnosis of Recurrent Vulvovaginal Candidiasis</a:t>
            </a:r>
          </a:p>
        </p:txBody>
      </p:sp>
      <p:sp>
        <p:nvSpPr>
          <p:cNvPr id="486" name="Content Placeholder 2"/>
          <p:cNvSpPr txBox="1"/>
          <p:nvPr>
            <p:ph type="body" idx="1"/>
          </p:nvPr>
        </p:nvSpPr>
        <p:spPr>
          <a:xfrm>
            <a:off x="1506828" y="1965055"/>
            <a:ext cx="10517748" cy="4885386"/>
          </a:xfrm>
          <a:prstGeom prst="rect">
            <a:avLst/>
          </a:prstGeom>
        </p:spPr>
        <p:txBody>
          <a:bodyPr/>
          <a:lstStyle/>
          <a:p>
            <a:pPr marL="0" indent="0">
              <a:buSzTx/>
              <a:buFont typeface="Wingdings 3"/>
              <a:buNone/>
              <a:defRPr b="1"/>
            </a:pPr>
            <a:r>
              <a:t>Microscopy</a:t>
            </a:r>
          </a:p>
          <a:p>
            <a:pPr marL="0" indent="0">
              <a:buSzTx/>
              <a:buFont typeface="Wingdings 3"/>
              <a:buNone/>
            </a:pPr>
            <a:r>
              <a:t>Candida causing VVC can be diagnosed by scraping  vulvar skin and/or vagina and examination by microscopy</a:t>
            </a:r>
            <a:endParaRPr b="1"/>
          </a:p>
          <a:p>
            <a:pPr marL="0" indent="0">
              <a:buSzTx/>
              <a:buFont typeface="Wingdings 3"/>
              <a:buNone/>
            </a:pPr>
            <a:r>
              <a:t>Of importance are typical budding and branching pseudohyphae (pseudo-mycelium)  are to be considered definite proof of Candida  </a:t>
            </a:r>
          </a:p>
        </p:txBody>
      </p:sp>
      <p:pic>
        <p:nvPicPr>
          <p:cNvPr id="487" name="Picture 3" descr="Picture 3"/>
          <p:cNvPicPr>
            <a:picLocks noChangeAspect="1"/>
          </p:cNvPicPr>
          <p:nvPr/>
        </p:nvPicPr>
        <p:blipFill>
          <a:blip r:embed="rId2">
            <a:extLst/>
          </a:blip>
          <a:stretch>
            <a:fillRect/>
          </a:stretch>
        </p:blipFill>
        <p:spPr>
          <a:xfrm>
            <a:off x="1700011" y="4558276"/>
            <a:ext cx="3675376" cy="1670625"/>
          </a:xfrm>
          <a:prstGeom prst="rect">
            <a:avLst/>
          </a:prstGeom>
          <a:ln w="12700">
            <a:miter lim="400000"/>
          </a:ln>
        </p:spPr>
      </p:pic>
      <p:grpSp>
        <p:nvGrpSpPr>
          <p:cNvPr id="490" name="Rectangle 4"/>
          <p:cNvGrpSpPr/>
          <p:nvPr/>
        </p:nvGrpSpPr>
        <p:grpSpPr>
          <a:xfrm>
            <a:off x="6168979" y="4558276"/>
            <a:ext cx="4842459" cy="1670626"/>
            <a:chOff x="0" y="0"/>
            <a:chExt cx="4842457" cy="1670624"/>
          </a:xfrm>
        </p:grpSpPr>
        <p:sp>
          <p:nvSpPr>
            <p:cNvPr id="488" name="Rectangle"/>
            <p:cNvSpPr/>
            <p:nvPr/>
          </p:nvSpPr>
          <p:spPr>
            <a:xfrm>
              <a:off x="-1" y="0"/>
              <a:ext cx="4842459" cy="1670625"/>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89" name="Pseudo-mycelium forming C. albicans infection associated with a normal lactobacillary flora (pH = 4.5) and heavy leukocytosis reaction (white arrowheads)"/>
            <p:cNvSpPr txBox="1"/>
            <p:nvPr/>
          </p:nvSpPr>
          <p:spPr>
            <a:xfrm>
              <a:off x="-1" y="230792"/>
              <a:ext cx="4842459"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Pseudo-mycelium forming C. albicans infection associated with a normal lactobacillary flora (pH = 4.5) and heavy leukocytosis reaction (white arrowheads)</a:t>
              </a:r>
            </a:p>
          </p:txBody>
        </p:sp>
      </p:grpSp>
      <p:pic>
        <p:nvPicPr>
          <p:cNvPr id="491" name="Picture 5" descr="Picture 5"/>
          <p:cNvPicPr>
            <a:picLocks noChangeAspect="1"/>
          </p:cNvPicPr>
          <p:nvPr/>
        </p:nvPicPr>
        <p:blipFill>
          <a:blip r:embed="rId3">
            <a:extLst/>
          </a:blip>
          <a:stretch>
            <a:fillRect/>
          </a:stretch>
        </p:blipFill>
        <p:spPr>
          <a:xfrm>
            <a:off x="10692254" y="32688"/>
            <a:ext cx="1499747" cy="150584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Title 1"/>
          <p:cNvSpPr txBox="1"/>
          <p:nvPr>
            <p:ph type="title"/>
          </p:nvPr>
        </p:nvSpPr>
        <p:spPr>
          <a:xfrm>
            <a:off x="2592926" y="624110"/>
            <a:ext cx="7452596" cy="560747"/>
          </a:xfrm>
          <a:prstGeom prst="rect">
            <a:avLst/>
          </a:prstGeom>
        </p:spPr>
        <p:txBody>
          <a:bodyPr/>
          <a:lstStyle>
            <a:lvl1pPr>
              <a:defRPr b="1" sz="2400"/>
            </a:lvl1pPr>
          </a:lstStyle>
          <a:p>
            <a:pPr/>
            <a:r>
              <a:t>Diagnosis of Recurrent Vulvovaginal Candidiasis</a:t>
            </a:r>
          </a:p>
        </p:txBody>
      </p:sp>
      <p:sp>
        <p:nvSpPr>
          <p:cNvPr id="494" name="Content Placeholder 2"/>
          <p:cNvSpPr txBox="1"/>
          <p:nvPr>
            <p:ph type="body" idx="1"/>
          </p:nvPr>
        </p:nvSpPr>
        <p:spPr>
          <a:xfrm>
            <a:off x="2589211" y="2133600"/>
            <a:ext cx="8915401" cy="4537656"/>
          </a:xfrm>
          <a:prstGeom prst="rect">
            <a:avLst/>
          </a:prstGeom>
        </p:spPr>
        <p:txBody>
          <a:bodyPr/>
          <a:lstStyle/>
          <a:p>
            <a:pPr marL="0" indent="0">
              <a:buSzTx/>
              <a:buFont typeface="Wingdings 3"/>
              <a:buNone/>
              <a:defRPr b="1"/>
            </a:pPr>
            <a:r>
              <a:t>Culture</a:t>
            </a:r>
          </a:p>
          <a:p>
            <a:pPr/>
            <a:r>
              <a:t>If Candida was detected during clinical examination and microscopy, there is usually no need for culture, except when you suspect non- albicans Candida may be present </a:t>
            </a:r>
          </a:p>
          <a:p>
            <a:pPr/>
            <a:r>
              <a:t> The swab can be transported in a common Amies or Stuart transport medium as used for bacterial cultures, at room temperature and to be preferably plated at 6 h or less after sampling due to an increased risk of bacterial overgrowth </a:t>
            </a:r>
          </a:p>
          <a:p>
            <a:pPr/>
            <a:r>
              <a:t>A vaginal sample is obtained from the lateral wall using a cotton-tipped swab and inoculated onto Sabouraud agar, Nickerson medium, or Microstix-Candida mediumSabouraud agar</a:t>
            </a:r>
          </a:p>
        </p:txBody>
      </p:sp>
      <p:grpSp>
        <p:nvGrpSpPr>
          <p:cNvPr id="497" name="Rectangle 3"/>
          <p:cNvGrpSpPr/>
          <p:nvPr/>
        </p:nvGrpSpPr>
        <p:grpSpPr>
          <a:xfrm>
            <a:off x="2962139" y="6008689"/>
            <a:ext cx="7598535" cy="523241"/>
            <a:chOff x="0" y="0"/>
            <a:chExt cx="7598533" cy="523240"/>
          </a:xfrm>
        </p:grpSpPr>
        <p:sp>
          <p:nvSpPr>
            <p:cNvPr id="495" name="Rectangle"/>
            <p:cNvSpPr/>
            <p:nvPr/>
          </p:nvSpPr>
          <p:spPr>
            <a:xfrm>
              <a:off x="0" y="44379"/>
              <a:ext cx="7598534" cy="434482"/>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96" name="Gilbert G.G. Donders a–d Gert Bellen a Werner Mendling e  Management of Recurrent Vulvo-Vaginal Candidosis   Gynecol Obstet Invest 2010;70:234–249"/>
            <p:cNvSpPr txBox="1"/>
            <p:nvPr/>
          </p:nvSpPr>
          <p:spPr>
            <a:xfrm>
              <a:off x="0" y="-1"/>
              <a:ext cx="7598534"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400">
                  <a:solidFill>
                    <a:srgbClr val="FFFFFF"/>
                  </a:solidFill>
                </a:defRPr>
              </a:pPr>
              <a:r>
                <a:t>Gilbert G.G. Donders a–d Gert Bellen a Werner Mendling e </a:t>
              </a:r>
              <a:r>
                <a:t> Management of Recurrent Vulvo-Vaginal Candidosis   Gynecol Obstet Invest 2010;70:234–249</a:t>
              </a:r>
            </a:p>
          </p:txBody>
        </p:sp>
      </p:grpSp>
      <p:pic>
        <p:nvPicPr>
          <p:cNvPr id="498" name="Picture 4" descr="Picture 4"/>
          <p:cNvPicPr>
            <a:picLocks noChangeAspect="1"/>
          </p:cNvPicPr>
          <p:nvPr/>
        </p:nvPicPr>
        <p:blipFill>
          <a:blip r:embed="rId2">
            <a:extLst/>
          </a:blip>
          <a:stretch>
            <a:fillRect/>
          </a:stretch>
        </p:blipFill>
        <p:spPr>
          <a:xfrm>
            <a:off x="10692254" y="0"/>
            <a:ext cx="1499747" cy="150584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DIFFERENTIAL DIAGNOSIS OF VULVOVAGINITIS"/>
          <p:cNvSpPr txBox="1"/>
          <p:nvPr>
            <p:ph type="title"/>
          </p:nvPr>
        </p:nvSpPr>
        <p:spPr>
          <a:prstGeom prst="rect">
            <a:avLst/>
          </a:prstGeom>
        </p:spPr>
        <p:txBody>
          <a:bodyPr/>
          <a:lstStyle/>
          <a:p>
            <a:pPr/>
            <a:r>
              <a:t>DIFFERENTIAL DIAGNOSIS OF VULVOVAGINITIS</a:t>
            </a:r>
          </a:p>
        </p:txBody>
      </p:sp>
      <p:sp>
        <p:nvSpPr>
          <p:cNvPr id="501" name="Women with normal vaginal pH – hypersensitivity reactions, allergic or chemical reactions, contact dermatitis, and inflammatory dermatoses (eg, lichen sclerosus and lichen planus)mechanical irritation due to insufficient lubrication during coitus can also result in vaginal discomfort.…"/>
          <p:cNvSpPr txBox="1"/>
          <p:nvPr>
            <p:ph type="body" idx="1"/>
          </p:nvPr>
        </p:nvSpPr>
        <p:spPr>
          <a:xfrm>
            <a:off x="1801811" y="2070100"/>
            <a:ext cx="8915401" cy="3777623"/>
          </a:xfrm>
          <a:prstGeom prst="rect">
            <a:avLst/>
          </a:prstGeom>
        </p:spPr>
        <p:txBody>
          <a:bodyPr/>
          <a:lstStyle/>
          <a:p>
            <a:pPr marL="345440" indent="0" defTabSz="388620">
              <a:lnSpc>
                <a:spcPts val="3800"/>
              </a:lnSpc>
              <a:spcBef>
                <a:spcPts val="0"/>
              </a:spcBef>
              <a:buClrTx/>
              <a:buSzTx/>
              <a:buNone/>
              <a:defRPr sz="1360">
                <a:solidFill>
                  <a:srgbClr val="232323"/>
                </a:solidFill>
                <a:latin typeface="Arial"/>
                <a:ea typeface="Arial"/>
                <a:cs typeface="Arial"/>
                <a:sym typeface="Arial"/>
              </a:defRPr>
            </a:pPr>
            <a:r>
              <a:t>Women with normal vaginal pH – hypersensitivity reactions, allergic or chemical reactions, contact dermatitis, and inflammatory dermatoses (eg, lichen sclerosus and lichen planus)mechanical irritation due to insufficient lubrication during coitus can also result in vaginal discomfort.</a:t>
            </a:r>
          </a:p>
          <a:p>
            <a:pPr marL="0" indent="0" defTabSz="388620">
              <a:lnSpc>
                <a:spcPts val="3800"/>
              </a:lnSpc>
              <a:spcBef>
                <a:spcPts val="1200"/>
              </a:spcBef>
              <a:buClrTx/>
              <a:buSzTx/>
              <a:buNone/>
              <a:defRPr sz="1360">
                <a:solidFill>
                  <a:srgbClr val="232323"/>
                </a:solidFill>
                <a:latin typeface="Arial"/>
                <a:ea typeface="Arial"/>
                <a:cs typeface="Arial"/>
                <a:sym typeface="Arial"/>
              </a:defRPr>
            </a:pPr>
          </a:p>
          <a:p>
            <a:pPr marL="0" indent="0" defTabSz="388620">
              <a:lnSpc>
                <a:spcPts val="3200"/>
              </a:lnSpc>
              <a:spcBef>
                <a:spcPts val="0"/>
              </a:spcBef>
              <a:buClrTx/>
              <a:buSzTx/>
              <a:buNone/>
              <a:defRPr sz="1020">
                <a:solidFill>
                  <a:srgbClr val="232323"/>
                </a:solidFill>
                <a:latin typeface="Times"/>
                <a:ea typeface="Times"/>
                <a:cs typeface="Times"/>
                <a:sym typeface="Times"/>
              </a:defRPr>
            </a:pPr>
            <a:r>
              <a:t>●</a:t>
            </a:r>
          </a:p>
          <a:p>
            <a:pPr marL="345440" indent="0" defTabSz="388620">
              <a:lnSpc>
                <a:spcPts val="3800"/>
              </a:lnSpc>
              <a:spcBef>
                <a:spcPts val="0"/>
              </a:spcBef>
              <a:buClrTx/>
              <a:buSzTx/>
              <a:buNone/>
              <a:defRPr sz="1360">
                <a:solidFill>
                  <a:srgbClr val="232323"/>
                </a:solidFill>
                <a:latin typeface="Arial"/>
                <a:ea typeface="Arial"/>
                <a:cs typeface="Arial"/>
                <a:sym typeface="Arial"/>
              </a:defRPr>
            </a:pPr>
            <a:r>
              <a:t>Women with elevated vaginal pH – If vaginal pH exceeds 4.5 or excess white cells are present, mixed infection with bacterial vaginosis or trichomoniasis may be present. </a:t>
            </a:r>
          </a:p>
          <a:p>
            <a:pPr marL="345440" indent="0" defTabSz="388620">
              <a:lnSpc>
                <a:spcPts val="3800"/>
              </a:lnSpc>
              <a:spcBef>
                <a:spcPts val="0"/>
              </a:spcBef>
              <a:buClrTx/>
              <a:buSzTx/>
              <a:buNone/>
              <a:defRPr sz="1360">
                <a:solidFill>
                  <a:srgbClr val="232323"/>
                </a:solidFill>
                <a:latin typeface="Arial"/>
                <a:ea typeface="Arial"/>
                <a:cs typeface="Arial"/>
                <a:sym typeface="Arial"/>
              </a:defRPr>
            </a:pPr>
          </a:p>
          <a:p>
            <a:pPr marL="345440" indent="0" defTabSz="388620">
              <a:lnSpc>
                <a:spcPts val="3800"/>
              </a:lnSpc>
              <a:spcBef>
                <a:spcPts val="0"/>
              </a:spcBef>
              <a:buClrTx/>
              <a:buSzTx/>
              <a:buNone/>
              <a:defRPr sz="1360">
                <a:solidFill>
                  <a:srgbClr val="232323"/>
                </a:solidFill>
                <a:latin typeface="Arial"/>
                <a:ea typeface="Arial"/>
                <a:cs typeface="Arial"/>
                <a:sym typeface="Arial"/>
              </a:defRPr>
            </a:pPr>
            <a:r>
              <a:t>Mixed infection (≥2 pathogens and all are symptomatic) is estimated to occur in &lt;5 percent of patients; </a:t>
            </a:r>
          </a:p>
          <a:p>
            <a:pPr marL="345440" indent="0" defTabSz="388620">
              <a:lnSpc>
                <a:spcPts val="3800"/>
              </a:lnSpc>
              <a:spcBef>
                <a:spcPts val="0"/>
              </a:spcBef>
              <a:buClrTx/>
              <a:buSzTx/>
              <a:buNone/>
              <a:defRPr sz="1360">
                <a:solidFill>
                  <a:srgbClr val="232323"/>
                </a:solidFill>
                <a:latin typeface="Arial"/>
                <a:ea typeface="Arial"/>
                <a:cs typeface="Arial"/>
                <a:sym typeface="Arial"/>
              </a:defRPr>
            </a:pPr>
          </a:p>
          <a:p>
            <a:pPr marL="345440" indent="0" defTabSz="388620">
              <a:lnSpc>
                <a:spcPts val="3800"/>
              </a:lnSpc>
              <a:spcBef>
                <a:spcPts val="0"/>
              </a:spcBef>
              <a:buClrTx/>
              <a:buSzTx/>
              <a:buNone/>
              <a:defRPr sz="1360">
                <a:solidFill>
                  <a:srgbClr val="232323"/>
                </a:solidFill>
                <a:latin typeface="Arial"/>
                <a:ea typeface="Arial"/>
                <a:cs typeface="Arial"/>
                <a:sym typeface="Arial"/>
              </a:defRPr>
            </a:pPr>
            <a:r>
              <a:t>coinfection (≥2 pathogens but some are not symptomatic) is more common: 20 to 30 percent of women with bacterial vaginosis are coinfected with </a:t>
            </a:r>
            <a:r>
              <a:rPr i="1"/>
              <a:t>Candida</a:t>
            </a:r>
            <a:r>
              <a:t> species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Title 1"/>
          <p:cNvSpPr txBox="1"/>
          <p:nvPr>
            <p:ph type="title"/>
          </p:nvPr>
        </p:nvSpPr>
        <p:spPr>
          <a:xfrm>
            <a:off x="1910345" y="566670"/>
            <a:ext cx="8911688" cy="953037"/>
          </a:xfrm>
          <a:prstGeom prst="rect">
            <a:avLst/>
          </a:prstGeom>
        </p:spPr>
        <p:txBody>
          <a:bodyPr/>
          <a:lstStyle>
            <a:lvl1pPr>
              <a:defRPr b="1" sz="2000"/>
            </a:lvl1pPr>
          </a:lstStyle>
          <a:p>
            <a:pPr/>
            <a:r>
              <a:t>DIAGNOSIS OF VAGINAL DISCHARGE IN PATIENTS &gt; 25 YEARS USING SYMPTOMS &amp; SIGNS – PUBLIC HEALTH ENGLAND</a:t>
            </a:r>
          </a:p>
        </p:txBody>
      </p:sp>
      <p:pic>
        <p:nvPicPr>
          <p:cNvPr id="504" name="Content Placeholder 5" descr="Content Placeholder 5"/>
          <p:cNvPicPr>
            <a:picLocks noChangeAspect="1"/>
          </p:cNvPicPr>
          <p:nvPr/>
        </p:nvPicPr>
        <p:blipFill>
          <a:blip r:embed="rId2">
            <a:extLst/>
          </a:blip>
          <a:stretch>
            <a:fillRect/>
          </a:stretch>
        </p:blipFill>
        <p:spPr>
          <a:xfrm>
            <a:off x="1790163" y="1803042"/>
            <a:ext cx="8899302" cy="5183748"/>
          </a:xfrm>
          <a:prstGeom prst="rect">
            <a:avLst/>
          </a:prstGeom>
          <a:ln w="12700">
            <a:miter lim="400000"/>
          </a:ln>
        </p:spPr>
      </p:pic>
      <p:pic>
        <p:nvPicPr>
          <p:cNvPr id="505" name="Picture 2" descr="Picture 2"/>
          <p:cNvPicPr>
            <a:picLocks noChangeAspect="1"/>
          </p:cNvPicPr>
          <p:nvPr/>
        </p:nvPicPr>
        <p:blipFill>
          <a:blip r:embed="rId3">
            <a:extLst/>
          </a:blip>
          <a:stretch>
            <a:fillRect/>
          </a:stretch>
        </p:blipFill>
        <p:spPr>
          <a:xfrm>
            <a:off x="10822031" y="0"/>
            <a:ext cx="1369969" cy="150644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Title 1"/>
          <p:cNvSpPr txBox="1"/>
          <p:nvPr>
            <p:ph type="title"/>
          </p:nvPr>
        </p:nvSpPr>
        <p:spPr>
          <a:xfrm>
            <a:off x="1815922" y="128789"/>
            <a:ext cx="8873544" cy="857787"/>
          </a:xfrm>
          <a:prstGeom prst="rect">
            <a:avLst/>
          </a:prstGeom>
        </p:spPr>
        <p:txBody>
          <a:bodyPr/>
          <a:lstStyle>
            <a:lvl1pPr>
              <a:defRPr b="1" sz="2400"/>
            </a:lvl1pPr>
          </a:lstStyle>
          <a:p>
            <a:pPr/>
            <a:r>
              <a:t>Ministry of Health and Family Welfare Government of India August 2014 Guidelines for Vaginitis</a:t>
            </a:r>
          </a:p>
        </p:txBody>
      </p:sp>
      <p:pic>
        <p:nvPicPr>
          <p:cNvPr id="508" name="Content Placeholder 3" descr="Content Placeholder 3"/>
          <p:cNvPicPr>
            <a:picLocks noChangeAspect="1"/>
          </p:cNvPicPr>
          <p:nvPr/>
        </p:nvPicPr>
        <p:blipFill>
          <a:blip r:embed="rId2">
            <a:extLst/>
          </a:blip>
          <a:stretch>
            <a:fillRect/>
          </a:stretch>
        </p:blipFill>
        <p:spPr>
          <a:xfrm>
            <a:off x="5936246" y="1295668"/>
            <a:ext cx="6153653" cy="1924051"/>
          </a:xfrm>
          <a:prstGeom prst="rect">
            <a:avLst/>
          </a:prstGeom>
          <a:ln w="12700">
            <a:miter lim="400000"/>
          </a:ln>
        </p:spPr>
      </p:pic>
      <p:pic>
        <p:nvPicPr>
          <p:cNvPr id="509" name="Picture 4" descr="Picture 4"/>
          <p:cNvPicPr>
            <a:picLocks noChangeAspect="1"/>
          </p:cNvPicPr>
          <p:nvPr/>
        </p:nvPicPr>
        <p:blipFill>
          <a:blip r:embed="rId3">
            <a:extLst/>
          </a:blip>
          <a:stretch>
            <a:fillRect/>
          </a:stretch>
        </p:blipFill>
        <p:spPr>
          <a:xfrm>
            <a:off x="1519705" y="1094704"/>
            <a:ext cx="2838451" cy="1963586"/>
          </a:xfrm>
          <a:prstGeom prst="rect">
            <a:avLst/>
          </a:prstGeom>
          <a:ln w="12700">
            <a:miter lim="400000"/>
          </a:ln>
        </p:spPr>
      </p:pic>
      <p:pic>
        <p:nvPicPr>
          <p:cNvPr id="510" name="Picture 5" descr="Picture 5"/>
          <p:cNvPicPr>
            <a:picLocks noChangeAspect="1"/>
          </p:cNvPicPr>
          <p:nvPr/>
        </p:nvPicPr>
        <p:blipFill>
          <a:blip r:embed="rId4">
            <a:extLst/>
          </a:blip>
          <a:stretch>
            <a:fillRect/>
          </a:stretch>
        </p:blipFill>
        <p:spPr>
          <a:xfrm>
            <a:off x="1863261" y="3843485"/>
            <a:ext cx="2474727" cy="3014516"/>
          </a:xfrm>
          <a:prstGeom prst="rect">
            <a:avLst/>
          </a:prstGeom>
          <a:ln w="12700">
            <a:miter lim="400000"/>
          </a:ln>
        </p:spPr>
      </p:pic>
      <p:pic>
        <p:nvPicPr>
          <p:cNvPr id="511" name="Picture 6" descr="Picture 6"/>
          <p:cNvPicPr>
            <a:picLocks noChangeAspect="1"/>
          </p:cNvPicPr>
          <p:nvPr/>
        </p:nvPicPr>
        <p:blipFill>
          <a:blip r:embed="rId5">
            <a:extLst/>
          </a:blip>
          <a:stretch>
            <a:fillRect/>
          </a:stretch>
        </p:blipFill>
        <p:spPr>
          <a:xfrm>
            <a:off x="5326765" y="4763809"/>
            <a:ext cx="2667001" cy="2143126"/>
          </a:xfrm>
          <a:prstGeom prst="rect">
            <a:avLst/>
          </a:prstGeom>
          <a:ln w="12700">
            <a:miter lim="400000"/>
          </a:ln>
        </p:spPr>
      </p:pic>
      <p:pic>
        <p:nvPicPr>
          <p:cNvPr id="512" name="Picture 7" descr="Picture 7"/>
          <p:cNvPicPr>
            <a:picLocks noChangeAspect="1"/>
          </p:cNvPicPr>
          <p:nvPr/>
        </p:nvPicPr>
        <p:blipFill>
          <a:blip r:embed="rId6">
            <a:extLst/>
          </a:blip>
          <a:stretch>
            <a:fillRect/>
          </a:stretch>
        </p:blipFill>
        <p:spPr>
          <a:xfrm>
            <a:off x="8695401" y="3528810"/>
            <a:ext cx="3394498" cy="3444466"/>
          </a:xfrm>
          <a:prstGeom prst="rect">
            <a:avLst/>
          </a:prstGeom>
          <a:ln w="12700">
            <a:miter lim="400000"/>
          </a:ln>
        </p:spPr>
      </p:pic>
      <p:sp>
        <p:nvSpPr>
          <p:cNvPr id="513" name="Right Arrow 16"/>
          <p:cNvSpPr/>
          <p:nvPr/>
        </p:nvSpPr>
        <p:spPr>
          <a:xfrm>
            <a:off x="8157840" y="5465850"/>
            <a:ext cx="373488" cy="369523"/>
          </a:xfrm>
          <a:prstGeom prst="rightArrow">
            <a:avLst>
              <a:gd name="adj1" fmla="val 50000"/>
              <a:gd name="adj2" fmla="val 50000"/>
            </a:avLst>
          </a:prstGeom>
          <a:solidFill>
            <a:schemeClr val="accent1"/>
          </a:solidFill>
          <a:ln w="15875" cap="rnd">
            <a:solidFill>
              <a:srgbClr val="A9630D"/>
            </a:solidFill>
          </a:ln>
        </p:spPr>
        <p:txBody>
          <a:bodyPr lIns="45719" rIns="45719" anchor="ctr"/>
          <a:lstStyle/>
          <a:p>
            <a:pPr algn="ctr">
              <a:defRPr>
                <a:solidFill>
                  <a:srgbClr val="FFFFFF"/>
                </a:solidFill>
              </a:defRPr>
            </a:pPr>
          </a:p>
        </p:txBody>
      </p:sp>
      <p:sp>
        <p:nvSpPr>
          <p:cNvPr id="514" name="Right Arrow 18"/>
          <p:cNvSpPr/>
          <p:nvPr/>
        </p:nvSpPr>
        <p:spPr>
          <a:xfrm>
            <a:off x="4647505" y="5465850"/>
            <a:ext cx="399246" cy="548292"/>
          </a:xfrm>
          <a:prstGeom prst="rightArrow">
            <a:avLst>
              <a:gd name="adj1" fmla="val 50000"/>
              <a:gd name="adj2" fmla="val 50000"/>
            </a:avLst>
          </a:prstGeom>
          <a:solidFill>
            <a:schemeClr val="accent1"/>
          </a:solidFill>
          <a:ln w="15875" cap="rnd">
            <a:solidFill>
              <a:srgbClr val="A9630D"/>
            </a:solidFill>
          </a:ln>
        </p:spPr>
        <p:txBody>
          <a:bodyPr lIns="45719" rIns="45719" anchor="ctr"/>
          <a:lstStyle/>
          <a:p>
            <a:pPr algn="ctr">
              <a:defRPr>
                <a:solidFill>
                  <a:srgbClr val="FFFFFF"/>
                </a:solidFill>
              </a:defRPr>
            </a:pPr>
          </a:p>
        </p:txBody>
      </p:sp>
      <p:grpSp>
        <p:nvGrpSpPr>
          <p:cNvPr id="517" name="Rectangle 19"/>
          <p:cNvGrpSpPr/>
          <p:nvPr/>
        </p:nvGrpSpPr>
        <p:grpSpPr>
          <a:xfrm>
            <a:off x="4726870" y="1557656"/>
            <a:ext cx="914401" cy="914401"/>
            <a:chOff x="0" y="0"/>
            <a:chExt cx="914400" cy="914400"/>
          </a:xfrm>
        </p:grpSpPr>
        <p:sp>
          <p:nvSpPr>
            <p:cNvPr id="515" name="Square"/>
            <p:cNvSpPr/>
            <p:nvPr/>
          </p:nvSpPr>
          <p:spPr>
            <a:xfrm>
              <a:off x="0" y="0"/>
              <a:ext cx="914400" cy="914400"/>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sz="1600">
                  <a:solidFill>
                    <a:srgbClr val="FFFFFF"/>
                  </a:solidFill>
                </a:defRPr>
              </a:pPr>
            </a:p>
          </p:txBody>
        </p:sp>
        <p:sp>
          <p:nvSpPr>
            <p:cNvPr id="516" name="Frothy vagina"/>
            <p:cNvSpPr txBox="1"/>
            <p:nvPr/>
          </p:nvSpPr>
          <p:spPr>
            <a:xfrm>
              <a:off x="0" y="157480"/>
              <a:ext cx="914400" cy="599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Frothy vagina</a:t>
              </a:r>
            </a:p>
          </p:txBody>
        </p:sp>
      </p:grpSp>
      <p:pic>
        <p:nvPicPr>
          <p:cNvPr id="518" name="Picture 20" descr="Picture 20"/>
          <p:cNvPicPr>
            <a:picLocks noChangeAspect="1"/>
          </p:cNvPicPr>
          <p:nvPr/>
        </p:nvPicPr>
        <p:blipFill>
          <a:blip r:embed="rId7">
            <a:extLst/>
          </a:blip>
          <a:stretch>
            <a:fillRect/>
          </a:stretch>
        </p:blipFill>
        <p:spPr>
          <a:xfrm>
            <a:off x="11050072" y="0"/>
            <a:ext cx="1141928" cy="970409"/>
          </a:xfrm>
          <a:prstGeom prst="rect">
            <a:avLst/>
          </a:prstGeom>
          <a:ln w="12700">
            <a:miter lim="400000"/>
          </a:ln>
        </p:spPr>
      </p:pic>
      <p:sp>
        <p:nvSpPr>
          <p:cNvPr id="519" name="Down Arrow 21"/>
          <p:cNvSpPr/>
          <p:nvPr/>
        </p:nvSpPr>
        <p:spPr>
          <a:xfrm>
            <a:off x="2858308" y="3293550"/>
            <a:ext cx="484633" cy="4705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15875" cap="rnd">
            <a:solidFill>
              <a:srgbClr val="A963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Title 1"/>
          <p:cNvSpPr txBox="1"/>
          <p:nvPr>
            <p:ph type="title"/>
          </p:nvPr>
        </p:nvSpPr>
        <p:spPr>
          <a:xfrm>
            <a:off x="1648498" y="624110"/>
            <a:ext cx="9066726" cy="796382"/>
          </a:xfrm>
          <a:prstGeom prst="rect">
            <a:avLst/>
          </a:prstGeom>
        </p:spPr>
        <p:txBody>
          <a:bodyPr/>
          <a:lstStyle>
            <a:lvl1pPr>
              <a:defRPr b="1" sz="2100"/>
            </a:lvl1pPr>
          </a:lstStyle>
          <a:p>
            <a:pPr/>
            <a:r>
              <a:t>Ministry of Health and Family Welfare Government of India August 2014 Guidelines for Vaginitis (contd.)</a:t>
            </a:r>
          </a:p>
        </p:txBody>
      </p:sp>
      <p:pic>
        <p:nvPicPr>
          <p:cNvPr id="522" name="Content Placeholder 3" descr="Content Placeholder 3"/>
          <p:cNvPicPr>
            <a:picLocks noChangeAspect="1"/>
          </p:cNvPicPr>
          <p:nvPr/>
        </p:nvPicPr>
        <p:blipFill>
          <a:blip r:embed="rId2">
            <a:extLst/>
          </a:blip>
          <a:stretch>
            <a:fillRect/>
          </a:stretch>
        </p:blipFill>
        <p:spPr>
          <a:xfrm>
            <a:off x="1300417" y="2142664"/>
            <a:ext cx="4876890" cy="4070798"/>
          </a:xfrm>
          <a:prstGeom prst="rect">
            <a:avLst/>
          </a:prstGeom>
          <a:ln w="12700">
            <a:miter lim="400000"/>
          </a:ln>
        </p:spPr>
      </p:pic>
      <p:pic>
        <p:nvPicPr>
          <p:cNvPr id="523" name="Picture 4" descr="Picture 4"/>
          <p:cNvPicPr>
            <a:picLocks noChangeAspect="1"/>
          </p:cNvPicPr>
          <p:nvPr/>
        </p:nvPicPr>
        <p:blipFill>
          <a:blip r:embed="rId3">
            <a:extLst/>
          </a:blip>
          <a:stretch>
            <a:fillRect/>
          </a:stretch>
        </p:blipFill>
        <p:spPr>
          <a:xfrm>
            <a:off x="7554318" y="3187664"/>
            <a:ext cx="4076701" cy="2314576"/>
          </a:xfrm>
          <a:prstGeom prst="rect">
            <a:avLst/>
          </a:prstGeom>
          <a:ln w="12700">
            <a:miter lim="400000"/>
          </a:ln>
        </p:spPr>
      </p:pic>
      <p:sp>
        <p:nvSpPr>
          <p:cNvPr id="524" name="Down Arrow 7"/>
          <p:cNvSpPr/>
          <p:nvPr/>
        </p:nvSpPr>
        <p:spPr>
          <a:xfrm>
            <a:off x="9221564" y="2134207"/>
            <a:ext cx="484633" cy="8242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250"/>
                </a:moveTo>
                <a:lnTo>
                  <a:pt x="5400" y="15250"/>
                </a:lnTo>
                <a:lnTo>
                  <a:pt x="5400" y="0"/>
                </a:lnTo>
                <a:lnTo>
                  <a:pt x="16200" y="0"/>
                </a:lnTo>
                <a:lnTo>
                  <a:pt x="16200" y="15250"/>
                </a:lnTo>
                <a:lnTo>
                  <a:pt x="21600" y="15250"/>
                </a:lnTo>
                <a:lnTo>
                  <a:pt x="10800" y="21600"/>
                </a:lnTo>
                <a:close/>
              </a:path>
            </a:pathLst>
          </a:custGeom>
          <a:solidFill>
            <a:schemeClr val="accent1"/>
          </a:solidFill>
          <a:ln w="15875" cap="rnd">
            <a:solidFill>
              <a:srgbClr val="A9630D"/>
            </a:solidFill>
          </a:ln>
        </p:spPr>
        <p:txBody>
          <a:bodyPr lIns="45719" rIns="45719" anchor="ctr"/>
          <a:lstStyle/>
          <a:p>
            <a:pPr algn="ctr">
              <a:defRPr>
                <a:solidFill>
                  <a:srgbClr val="FFFFFF"/>
                </a:solidFill>
              </a:defRPr>
            </a:pPr>
          </a:p>
        </p:txBody>
      </p:sp>
      <p:pic>
        <p:nvPicPr>
          <p:cNvPr id="525" name="Picture 9" descr="Picture 9"/>
          <p:cNvPicPr>
            <a:picLocks noChangeAspect="1"/>
          </p:cNvPicPr>
          <p:nvPr/>
        </p:nvPicPr>
        <p:blipFill>
          <a:blip r:embed="rId4">
            <a:extLst/>
          </a:blip>
          <a:stretch>
            <a:fillRect/>
          </a:stretch>
        </p:blipFill>
        <p:spPr>
          <a:xfrm>
            <a:off x="10905632" y="0"/>
            <a:ext cx="1286368" cy="142049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Title 1"/>
          <p:cNvSpPr txBox="1"/>
          <p:nvPr>
            <p:ph type="title"/>
          </p:nvPr>
        </p:nvSpPr>
        <p:spPr>
          <a:xfrm>
            <a:off x="1704304" y="312055"/>
            <a:ext cx="8783392" cy="796382"/>
          </a:xfrm>
          <a:prstGeom prst="rect">
            <a:avLst/>
          </a:prstGeom>
        </p:spPr>
        <p:txBody>
          <a:bodyPr/>
          <a:lstStyle>
            <a:lvl1pPr>
              <a:defRPr b="1" sz="2100"/>
            </a:lvl1pPr>
          </a:lstStyle>
          <a:p>
            <a:pPr/>
            <a:r>
              <a:t>Ministry of Health and Family Welfare Government of India August 2014 Guidelines for Vaginitis (contd.)</a:t>
            </a:r>
          </a:p>
        </p:txBody>
      </p:sp>
      <p:pic>
        <p:nvPicPr>
          <p:cNvPr id="528" name="Content Placeholder 4" descr="Content Placeholder 4"/>
          <p:cNvPicPr>
            <a:picLocks noChangeAspect="1"/>
          </p:cNvPicPr>
          <p:nvPr/>
        </p:nvPicPr>
        <p:blipFill>
          <a:blip r:embed="rId2">
            <a:extLst/>
          </a:blip>
          <a:stretch>
            <a:fillRect/>
          </a:stretch>
        </p:blipFill>
        <p:spPr>
          <a:xfrm>
            <a:off x="277915" y="2667356"/>
            <a:ext cx="7042465" cy="3939464"/>
          </a:xfrm>
          <a:prstGeom prst="rect">
            <a:avLst/>
          </a:prstGeom>
          <a:ln w="12700">
            <a:miter lim="400000"/>
          </a:ln>
        </p:spPr>
      </p:pic>
      <p:pic>
        <p:nvPicPr>
          <p:cNvPr id="529" name="Picture 3" descr="Picture 3"/>
          <p:cNvPicPr>
            <a:picLocks noChangeAspect="1"/>
          </p:cNvPicPr>
          <p:nvPr/>
        </p:nvPicPr>
        <p:blipFill>
          <a:blip r:embed="rId3">
            <a:extLst/>
          </a:blip>
          <a:stretch>
            <a:fillRect/>
          </a:stretch>
        </p:blipFill>
        <p:spPr>
          <a:xfrm>
            <a:off x="10905632" y="0"/>
            <a:ext cx="1286368" cy="1420492"/>
          </a:xfrm>
          <a:prstGeom prst="rect">
            <a:avLst/>
          </a:prstGeom>
          <a:ln w="12700">
            <a:miter lim="400000"/>
          </a:ln>
        </p:spPr>
      </p:pic>
      <p:pic>
        <p:nvPicPr>
          <p:cNvPr id="530" name="Picture 5" descr="Picture 5"/>
          <p:cNvPicPr>
            <a:picLocks noChangeAspect="1"/>
          </p:cNvPicPr>
          <p:nvPr/>
        </p:nvPicPr>
        <p:blipFill>
          <a:blip r:embed="rId4">
            <a:extLst/>
          </a:blip>
          <a:stretch>
            <a:fillRect/>
          </a:stretch>
        </p:blipFill>
        <p:spPr>
          <a:xfrm>
            <a:off x="7095517" y="2534140"/>
            <a:ext cx="5257371" cy="4205897"/>
          </a:xfrm>
          <a:prstGeom prst="rect">
            <a:avLst/>
          </a:prstGeom>
          <a:ln w="12700">
            <a:miter lim="400000"/>
          </a:ln>
        </p:spPr>
      </p:pic>
      <p:sp>
        <p:nvSpPr>
          <p:cNvPr id="531" name="Down Arrow 7"/>
          <p:cNvSpPr/>
          <p:nvPr/>
        </p:nvSpPr>
        <p:spPr>
          <a:xfrm>
            <a:off x="3425066" y="1487592"/>
            <a:ext cx="484633" cy="9784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50"/>
                </a:moveTo>
                <a:lnTo>
                  <a:pt x="5400" y="16250"/>
                </a:lnTo>
                <a:lnTo>
                  <a:pt x="5400" y="0"/>
                </a:lnTo>
                <a:lnTo>
                  <a:pt x="16200" y="0"/>
                </a:lnTo>
                <a:lnTo>
                  <a:pt x="16200" y="16250"/>
                </a:lnTo>
                <a:lnTo>
                  <a:pt x="21600" y="16250"/>
                </a:lnTo>
                <a:lnTo>
                  <a:pt x="10800" y="21600"/>
                </a:lnTo>
                <a:close/>
              </a:path>
            </a:pathLst>
          </a:custGeom>
          <a:solidFill>
            <a:schemeClr val="accent1"/>
          </a:solidFill>
          <a:ln w="15875" cap="rnd">
            <a:solidFill>
              <a:srgbClr val="A963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3" name="Title 1"/>
          <p:cNvSpPr txBox="1"/>
          <p:nvPr>
            <p:ph type="title"/>
          </p:nvPr>
        </p:nvSpPr>
        <p:spPr>
          <a:xfrm>
            <a:off x="1867436" y="624110"/>
            <a:ext cx="9637177" cy="1280891"/>
          </a:xfrm>
          <a:prstGeom prst="rect">
            <a:avLst/>
          </a:prstGeom>
        </p:spPr>
        <p:txBody>
          <a:bodyPr/>
          <a:lstStyle>
            <a:lvl1pPr>
              <a:defRPr b="1" sz="2400"/>
            </a:lvl1pPr>
          </a:lstStyle>
          <a:p>
            <a:pPr/>
            <a:r>
              <a:t>Ministry of Health and Family Welfare Government of India August 2014 Guidelines for Vaginitis (contd.)</a:t>
            </a:r>
          </a:p>
        </p:txBody>
      </p:sp>
      <p:pic>
        <p:nvPicPr>
          <p:cNvPr id="534" name="Picture 3" descr="Picture 3"/>
          <p:cNvPicPr>
            <a:picLocks noChangeAspect="1"/>
          </p:cNvPicPr>
          <p:nvPr/>
        </p:nvPicPr>
        <p:blipFill>
          <a:blip r:embed="rId2">
            <a:extLst/>
          </a:blip>
          <a:stretch>
            <a:fillRect/>
          </a:stretch>
        </p:blipFill>
        <p:spPr>
          <a:xfrm>
            <a:off x="10905632" y="0"/>
            <a:ext cx="1286368" cy="1420492"/>
          </a:xfrm>
          <a:prstGeom prst="rect">
            <a:avLst/>
          </a:prstGeom>
          <a:ln w="12700">
            <a:miter lim="400000"/>
          </a:ln>
        </p:spPr>
      </p:pic>
      <p:pic>
        <p:nvPicPr>
          <p:cNvPr id="535" name="Picture 6" descr="Picture 6"/>
          <p:cNvPicPr>
            <a:picLocks noChangeAspect="1"/>
          </p:cNvPicPr>
          <p:nvPr/>
        </p:nvPicPr>
        <p:blipFill>
          <a:blip r:embed="rId3">
            <a:extLst/>
          </a:blip>
          <a:stretch>
            <a:fillRect/>
          </a:stretch>
        </p:blipFill>
        <p:spPr>
          <a:xfrm>
            <a:off x="456351" y="2167421"/>
            <a:ext cx="11279298" cy="349121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7" name="Picture 3" descr="Picture 3"/>
          <p:cNvPicPr>
            <a:picLocks noChangeAspect="1"/>
          </p:cNvPicPr>
          <p:nvPr/>
        </p:nvPicPr>
        <p:blipFill>
          <a:blip r:embed="rId2">
            <a:extLst/>
          </a:blip>
          <a:stretch>
            <a:fillRect/>
          </a:stretch>
        </p:blipFill>
        <p:spPr>
          <a:xfrm>
            <a:off x="10600805" y="0"/>
            <a:ext cx="1591195" cy="1749705"/>
          </a:xfrm>
          <a:prstGeom prst="rect">
            <a:avLst/>
          </a:prstGeom>
          <a:ln w="12700">
            <a:miter lim="400000"/>
          </a:ln>
        </p:spPr>
      </p:pic>
      <p:sp>
        <p:nvSpPr>
          <p:cNvPr id="538" name="Title 1"/>
          <p:cNvSpPr txBox="1"/>
          <p:nvPr>
            <p:ph type="title"/>
          </p:nvPr>
        </p:nvSpPr>
        <p:spPr>
          <a:xfrm>
            <a:off x="2592925" y="1118638"/>
            <a:ext cx="8911688" cy="631067"/>
          </a:xfrm>
          <a:prstGeom prst="rect">
            <a:avLst/>
          </a:prstGeom>
        </p:spPr>
        <p:txBody>
          <a:bodyPr/>
          <a:lstStyle>
            <a:lvl1pPr>
              <a:defRPr b="1" sz="3200"/>
            </a:lvl1pPr>
          </a:lstStyle>
          <a:p>
            <a:pPr/>
            <a:r>
              <a:t>Before Therapy</a:t>
            </a:r>
          </a:p>
        </p:txBody>
      </p:sp>
      <p:sp>
        <p:nvSpPr>
          <p:cNvPr id="539" name="Content Placeholder 2"/>
          <p:cNvSpPr txBox="1"/>
          <p:nvPr>
            <p:ph type="body" idx="1"/>
          </p:nvPr>
        </p:nvSpPr>
        <p:spPr>
          <a:xfrm>
            <a:off x="2119311" y="1917700"/>
            <a:ext cx="8915401" cy="4724400"/>
          </a:xfrm>
          <a:prstGeom prst="rect">
            <a:avLst/>
          </a:prstGeom>
        </p:spPr>
        <p:txBody>
          <a:bodyPr/>
          <a:lstStyle/>
          <a:p>
            <a:pPr>
              <a:lnSpc>
                <a:spcPct val="90000"/>
              </a:lnSpc>
              <a:defRPr sz="2800"/>
            </a:pPr>
            <a:r>
              <a:t>Before proceeding with empiric antifungal therapy, the diagnosis should be confirmed by a wet-mount preparation with use of saline and 10% potassium hydroxide to demonstrate the presence of yeast or hyphae and a normal pH (4.0–4.5)</a:t>
            </a:r>
          </a:p>
          <a:p>
            <a:pPr>
              <a:lnSpc>
                <a:spcPct val="90000"/>
              </a:lnSpc>
              <a:defRPr sz="2800"/>
            </a:pPr>
            <a:r>
              <a:t> For those with negative findings, vaginal cultures for Candida should be obtained</a:t>
            </a:r>
          </a:p>
          <a:p>
            <a:pPr>
              <a:lnSpc>
                <a:spcPct val="90000"/>
              </a:lnSpc>
              <a:defRPr sz="2800"/>
            </a:pPr>
          </a:p>
          <a:p>
            <a:pPr marL="0" indent="0">
              <a:lnSpc>
                <a:spcPct val="90000"/>
              </a:lnSpc>
              <a:buSzTx/>
              <a:buFont typeface="Wingdings 3"/>
              <a:buNone/>
              <a:defRPr sz="2800"/>
            </a:pPr>
            <a:r>
              <a:t> </a:t>
            </a:r>
            <a:r>
              <a:rPr sz="1600"/>
              <a:t>CID 2016:62 (15 February)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Title 1"/>
          <p:cNvSpPr txBox="1"/>
          <p:nvPr>
            <p:ph type="title"/>
          </p:nvPr>
        </p:nvSpPr>
        <p:spPr>
          <a:xfrm>
            <a:off x="2250025" y="382810"/>
            <a:ext cx="8911688" cy="560747"/>
          </a:xfrm>
          <a:prstGeom prst="rect">
            <a:avLst/>
          </a:prstGeom>
        </p:spPr>
        <p:txBody>
          <a:bodyPr/>
          <a:lstStyle>
            <a:lvl1pPr>
              <a:defRPr b="1" sz="2500"/>
            </a:lvl1pPr>
          </a:lstStyle>
          <a:p>
            <a:pPr/>
            <a:r>
              <a:t>Recurrent Vulvovaginal Candidiasis (RVVC) - Definition</a:t>
            </a:r>
          </a:p>
        </p:txBody>
      </p:sp>
      <p:sp>
        <p:nvSpPr>
          <p:cNvPr id="423" name="Content Placeholder 2"/>
          <p:cNvSpPr txBox="1"/>
          <p:nvPr>
            <p:ph type="body" idx="1"/>
          </p:nvPr>
        </p:nvSpPr>
        <p:spPr>
          <a:xfrm>
            <a:off x="1827211" y="1329833"/>
            <a:ext cx="8915401" cy="4198334"/>
          </a:xfrm>
          <a:prstGeom prst="rect">
            <a:avLst/>
          </a:prstGeom>
        </p:spPr>
        <p:txBody>
          <a:bodyPr/>
          <a:lstStyle/>
          <a:p>
            <a:pPr marL="315468" indent="-315468" defTabSz="420623">
              <a:spcBef>
                <a:spcPts val="900"/>
              </a:spcBef>
              <a:defRPr sz="1656"/>
            </a:pPr>
          </a:p>
          <a:p>
            <a:pPr marL="315468" indent="-315468" defTabSz="420623">
              <a:spcBef>
                <a:spcPts val="900"/>
              </a:spcBef>
              <a:defRPr sz="1656"/>
            </a:pPr>
          </a:p>
          <a:p>
            <a:pPr marL="315468" indent="-315468" defTabSz="420623">
              <a:spcBef>
                <a:spcPts val="900"/>
              </a:spcBef>
              <a:buChar char="▪"/>
              <a:defRPr sz="2208"/>
            </a:pPr>
            <a:r>
              <a:t>Recurrent Vulvovalginal Candidiasis (RVVC), usually defined </a:t>
            </a:r>
            <a:r>
              <a:rPr b="1"/>
              <a:t>as four or more episodes of symptomatic VVC within 1 year, or at least three episodes unrelated to antibiotic therapy occur within one year. </a:t>
            </a:r>
            <a:endParaRPr b="1"/>
          </a:p>
          <a:p>
            <a:pPr marL="315468" indent="-315468" defTabSz="420623">
              <a:spcBef>
                <a:spcPts val="900"/>
              </a:spcBef>
              <a:buChar char="▪"/>
              <a:defRPr sz="2208"/>
            </a:pPr>
            <a:r>
              <a:t> Recurrent vulvovaginal candidiasis (VVC) is a difficult-to-manage condition </a:t>
            </a:r>
          </a:p>
          <a:p>
            <a:pPr marL="315468" indent="-315468" defTabSz="420623">
              <a:spcBef>
                <a:spcPts val="900"/>
              </a:spcBef>
              <a:buChar char="▪"/>
              <a:defRPr sz="2208"/>
            </a:pPr>
            <a:r>
              <a:t>Treatment is indicated for relief of symptoms. Ten to 20 percent of reproductive-age women who harbor </a:t>
            </a:r>
            <a:r>
              <a:rPr i="1"/>
              <a:t>Candida </a:t>
            </a:r>
            <a:r>
              <a:t>species are asymptomatic; </a:t>
            </a:r>
            <a:r>
              <a:rPr b="1"/>
              <a:t>these women do not require therapy</a:t>
            </a:r>
            <a: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1" name="Title 1"/>
          <p:cNvSpPr txBox="1"/>
          <p:nvPr>
            <p:ph type="title"/>
          </p:nvPr>
        </p:nvSpPr>
        <p:spPr>
          <a:xfrm>
            <a:off x="2592924" y="624110"/>
            <a:ext cx="7465477" cy="612263"/>
          </a:xfrm>
          <a:prstGeom prst="rect">
            <a:avLst/>
          </a:prstGeom>
        </p:spPr>
        <p:txBody>
          <a:bodyPr/>
          <a:lstStyle>
            <a:lvl1pPr>
              <a:defRPr b="1" sz="2400"/>
            </a:lvl1pPr>
          </a:lstStyle>
          <a:p>
            <a:pPr/>
            <a:r>
              <a:t>Treatment of Recurrent Vulvovaginal Candidiasis</a:t>
            </a:r>
          </a:p>
        </p:txBody>
      </p:sp>
      <p:sp>
        <p:nvSpPr>
          <p:cNvPr id="542" name="Content Placeholder 2"/>
          <p:cNvSpPr txBox="1"/>
          <p:nvPr>
            <p:ph type="body" idx="1"/>
          </p:nvPr>
        </p:nvSpPr>
        <p:spPr>
          <a:xfrm>
            <a:off x="1867962" y="1739899"/>
            <a:ext cx="8915401" cy="5185974"/>
          </a:xfrm>
          <a:prstGeom prst="rect">
            <a:avLst/>
          </a:prstGeom>
        </p:spPr>
        <p:txBody>
          <a:bodyPr/>
          <a:lstStyle/>
          <a:p>
            <a:pPr/>
          </a:p>
          <a:p>
            <a:pPr/>
            <a:r>
              <a:t> In women with acute, sporadic infections, short-term medical treatment with any antifungal medication is usually sufficient to cure the disease</a:t>
            </a:r>
          </a:p>
          <a:p>
            <a:pPr/>
            <a:r>
              <a:t> Many women even clear their infection spontaneously if the predisposing factor has been eradicated or disappears (e.g. intake of antibiotics).</a:t>
            </a:r>
          </a:p>
          <a:p>
            <a:pPr/>
            <a:r>
              <a:t>In recurrent disease, both proper diagnosis and definite cure are more difficult to achieve</a:t>
            </a:r>
          </a:p>
          <a:p>
            <a:pPr/>
            <a:r>
              <a:t>Women suffering from RVVC require a different approach and need to be managed by installing a long-term suppressive medical therapy and by recognizing and eliminating predisposing factors that trigger the occurrence of recurrences or intensify their severity</a:t>
            </a:r>
          </a:p>
        </p:txBody>
      </p:sp>
      <p:pic>
        <p:nvPicPr>
          <p:cNvPr id="543" name="Picture 3" descr="Picture 3"/>
          <p:cNvPicPr>
            <a:picLocks noChangeAspect="1"/>
          </p:cNvPicPr>
          <p:nvPr/>
        </p:nvPicPr>
        <p:blipFill>
          <a:blip r:embed="rId2">
            <a:extLst/>
          </a:blip>
          <a:stretch>
            <a:fillRect/>
          </a:stretch>
        </p:blipFill>
        <p:spPr>
          <a:xfrm>
            <a:off x="10692254" y="0"/>
            <a:ext cx="1499747" cy="150584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Title 1"/>
          <p:cNvSpPr txBox="1"/>
          <p:nvPr>
            <p:ph type="title"/>
          </p:nvPr>
        </p:nvSpPr>
        <p:spPr>
          <a:xfrm>
            <a:off x="1712890" y="180304"/>
            <a:ext cx="8268238" cy="528035"/>
          </a:xfrm>
          <a:prstGeom prst="rect">
            <a:avLst/>
          </a:prstGeom>
        </p:spPr>
        <p:txBody>
          <a:bodyPr/>
          <a:lstStyle>
            <a:lvl1pPr>
              <a:defRPr b="1" sz="2400"/>
            </a:lvl1pPr>
          </a:lstStyle>
          <a:p>
            <a:pPr/>
            <a:r>
              <a:t>Treatment of Recurrent Vulvovaginal Candidiasis</a:t>
            </a:r>
          </a:p>
        </p:txBody>
      </p:sp>
      <p:pic>
        <p:nvPicPr>
          <p:cNvPr id="546" name="Content Placeholder 4" descr="Content Placeholder 4"/>
          <p:cNvPicPr>
            <a:picLocks noChangeAspect="1"/>
          </p:cNvPicPr>
          <p:nvPr/>
        </p:nvPicPr>
        <p:blipFill>
          <a:blip r:embed="rId2">
            <a:extLst/>
          </a:blip>
          <a:stretch>
            <a:fillRect/>
          </a:stretch>
        </p:blipFill>
        <p:spPr>
          <a:xfrm>
            <a:off x="1645847" y="795270"/>
            <a:ext cx="8914829" cy="5476742"/>
          </a:xfrm>
          <a:prstGeom prst="rect">
            <a:avLst/>
          </a:prstGeom>
          <a:ln w="12700">
            <a:miter lim="400000"/>
          </a:ln>
        </p:spPr>
      </p:pic>
      <p:pic>
        <p:nvPicPr>
          <p:cNvPr id="547" name="Picture 3" descr="Picture 3"/>
          <p:cNvPicPr>
            <a:picLocks noChangeAspect="1"/>
          </p:cNvPicPr>
          <p:nvPr/>
        </p:nvPicPr>
        <p:blipFill>
          <a:blip r:embed="rId3">
            <a:extLst/>
          </a:blip>
          <a:stretch>
            <a:fillRect/>
          </a:stretch>
        </p:blipFill>
        <p:spPr>
          <a:xfrm>
            <a:off x="10692254" y="0"/>
            <a:ext cx="1499747" cy="1505843"/>
          </a:xfrm>
          <a:prstGeom prst="rect">
            <a:avLst/>
          </a:prstGeom>
          <a:ln w="12700">
            <a:miter lim="400000"/>
          </a:ln>
        </p:spPr>
      </p:pic>
      <p:grpSp>
        <p:nvGrpSpPr>
          <p:cNvPr id="550" name="Rectangle 5"/>
          <p:cNvGrpSpPr/>
          <p:nvPr/>
        </p:nvGrpSpPr>
        <p:grpSpPr>
          <a:xfrm>
            <a:off x="1645847" y="6362162"/>
            <a:ext cx="7794368" cy="495837"/>
            <a:chOff x="0" y="0"/>
            <a:chExt cx="7794366" cy="495836"/>
          </a:xfrm>
        </p:grpSpPr>
        <p:sp>
          <p:nvSpPr>
            <p:cNvPr id="548" name="Rectangle"/>
            <p:cNvSpPr/>
            <p:nvPr/>
          </p:nvSpPr>
          <p:spPr>
            <a:xfrm>
              <a:off x="-1" y="-1"/>
              <a:ext cx="7794368" cy="495838"/>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49" name="Gilbert G.G. Donders a–d Gert Bellen a Werner Mendling e  Management of Recurrent Vulvo-Vaginal Candidosis   Gynecol Obstet Invest 2010;70:234–249"/>
            <p:cNvSpPr txBox="1"/>
            <p:nvPr/>
          </p:nvSpPr>
          <p:spPr>
            <a:xfrm>
              <a:off x="-1" y="11698"/>
              <a:ext cx="7794368"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defRPr>
              </a:lvl1pPr>
            </a:lstStyle>
            <a:p>
              <a:pPr/>
              <a:r>
                <a:t>Gilbert G.G. Donders a–d Gert Bellen a Werner Mendling e  Management of Recurrent Vulvo-Vaginal Candidosis   Gynecol Obstet Invest 2010;70:234–249</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Title 1"/>
          <p:cNvSpPr txBox="1"/>
          <p:nvPr>
            <p:ph type="title"/>
          </p:nvPr>
        </p:nvSpPr>
        <p:spPr>
          <a:xfrm>
            <a:off x="1326525" y="309093"/>
            <a:ext cx="6555345" cy="553793"/>
          </a:xfrm>
          <a:prstGeom prst="rect">
            <a:avLst/>
          </a:prstGeom>
        </p:spPr>
        <p:txBody>
          <a:bodyPr/>
          <a:lstStyle>
            <a:lvl1pPr>
              <a:defRPr b="1" sz="2400"/>
            </a:lvl1pPr>
          </a:lstStyle>
          <a:p>
            <a:pPr/>
            <a:r>
              <a:t>Treatment of Recurrent Vulvovaginitis</a:t>
            </a:r>
          </a:p>
        </p:txBody>
      </p:sp>
      <p:pic>
        <p:nvPicPr>
          <p:cNvPr id="553" name="Picture 3" descr="Picture 3"/>
          <p:cNvPicPr>
            <a:picLocks noChangeAspect="1"/>
          </p:cNvPicPr>
          <p:nvPr/>
        </p:nvPicPr>
        <p:blipFill>
          <a:blip r:embed="rId2">
            <a:extLst/>
          </a:blip>
          <a:stretch>
            <a:fillRect/>
          </a:stretch>
        </p:blipFill>
        <p:spPr>
          <a:xfrm>
            <a:off x="11178861" y="0"/>
            <a:ext cx="1013139" cy="1120919"/>
          </a:xfrm>
          <a:prstGeom prst="rect">
            <a:avLst/>
          </a:prstGeom>
          <a:ln w="12700">
            <a:miter lim="400000"/>
          </a:ln>
        </p:spPr>
      </p:pic>
      <p:grpSp>
        <p:nvGrpSpPr>
          <p:cNvPr id="556" name="Rectangle 9"/>
          <p:cNvGrpSpPr/>
          <p:nvPr/>
        </p:nvGrpSpPr>
        <p:grpSpPr>
          <a:xfrm>
            <a:off x="1944709" y="6341663"/>
            <a:ext cx="4726547" cy="472441"/>
            <a:chOff x="0" y="0"/>
            <a:chExt cx="4726545" cy="472440"/>
          </a:xfrm>
        </p:grpSpPr>
        <p:sp>
          <p:nvSpPr>
            <p:cNvPr id="554" name="Rectangle"/>
            <p:cNvSpPr/>
            <p:nvPr/>
          </p:nvSpPr>
          <p:spPr>
            <a:xfrm>
              <a:off x="0" y="46256"/>
              <a:ext cx="4726546" cy="379928"/>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sz="1200">
                  <a:solidFill>
                    <a:srgbClr val="FFFFFF"/>
                  </a:solidFill>
                </a:defRPr>
              </a:pPr>
            </a:p>
          </p:txBody>
        </p:sp>
        <p:sp>
          <p:nvSpPr>
            <p:cNvPr id="555" name="MANAGEMENT OF RECURRENT VULVOVAGINAL CANDIDIASIS…"/>
            <p:cNvSpPr txBox="1"/>
            <p:nvPr/>
          </p:nvSpPr>
          <p:spPr>
            <a:xfrm>
              <a:off x="0" y="0"/>
              <a:ext cx="4726546"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FFFFFF"/>
                  </a:solidFill>
                </a:defRPr>
              </a:pPr>
              <a:r>
                <a:t>MANAGEMENT OF RECURRENT VULVOVAGINAL CANDIDIASIS</a:t>
              </a:r>
            </a:p>
            <a:p>
              <a:pPr algn="ctr">
                <a:defRPr sz="1200">
                  <a:solidFill>
                    <a:srgbClr val="FFFFFF"/>
                  </a:solidFill>
                </a:defRPr>
              </a:pPr>
              <a:r>
                <a:t>Dr Ng Lai Peng     Australian family physician · March 2011</a:t>
              </a:r>
            </a:p>
          </p:txBody>
        </p:sp>
      </p:grpSp>
      <p:pic>
        <p:nvPicPr>
          <p:cNvPr id="557" name="Content Placeholder 4" descr="Content Placeholder 4"/>
          <p:cNvPicPr>
            <a:picLocks noChangeAspect="1"/>
          </p:cNvPicPr>
          <p:nvPr/>
        </p:nvPicPr>
        <p:blipFill>
          <a:blip r:embed="rId3">
            <a:extLst/>
          </a:blip>
          <a:stretch>
            <a:fillRect/>
          </a:stretch>
        </p:blipFill>
        <p:spPr>
          <a:xfrm>
            <a:off x="1283195" y="1120463"/>
            <a:ext cx="5752427" cy="4906851"/>
          </a:xfrm>
          <a:prstGeom prst="rect">
            <a:avLst/>
          </a:prstGeom>
          <a:ln w="12700">
            <a:miter lim="400000"/>
          </a:ln>
        </p:spPr>
      </p:pic>
      <p:grpSp>
        <p:nvGrpSpPr>
          <p:cNvPr id="560" name="Rectangle 5"/>
          <p:cNvGrpSpPr/>
          <p:nvPr/>
        </p:nvGrpSpPr>
        <p:grpSpPr>
          <a:xfrm>
            <a:off x="7133112" y="1538810"/>
            <a:ext cx="4652482" cy="4622847"/>
            <a:chOff x="0" y="0"/>
            <a:chExt cx="4652481" cy="4622846"/>
          </a:xfrm>
        </p:grpSpPr>
        <p:sp>
          <p:nvSpPr>
            <p:cNvPr id="558" name="Rectangle"/>
            <p:cNvSpPr/>
            <p:nvPr/>
          </p:nvSpPr>
          <p:spPr>
            <a:xfrm>
              <a:off x="0" y="-1"/>
              <a:ext cx="4652482" cy="4622848"/>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sz="1400">
                  <a:solidFill>
                    <a:srgbClr val="FFFFFF"/>
                  </a:solidFill>
                </a:defRPr>
              </a:pPr>
            </a:p>
          </p:txBody>
        </p:sp>
        <p:sp>
          <p:nvSpPr>
            <p:cNvPr id="559" name="Liver function test monitoring is needed…"/>
            <p:cNvSpPr txBox="1"/>
            <p:nvPr/>
          </p:nvSpPr>
          <p:spPr>
            <a:xfrm>
              <a:off x="0" y="147529"/>
              <a:ext cx="4652482" cy="4327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sz="1400">
                  <a:solidFill>
                    <a:srgbClr val="FFFFFF"/>
                  </a:solidFill>
                </a:defRPr>
              </a:pPr>
              <a:r>
                <a:t>Liver function test monitoring is needed </a:t>
              </a:r>
            </a:p>
            <a:p>
              <a:pPr algn="ctr">
                <a:defRPr sz="1400">
                  <a:solidFill>
                    <a:srgbClr val="FFFFFF"/>
                  </a:solidFill>
                </a:defRPr>
              </a:pPr>
              <a:r>
                <a:t>. A study reviewed the effectiveness of one day intermittent monthly prophylaxis</a:t>
              </a:r>
            </a:p>
            <a:p>
              <a:pPr algn="ctr">
                <a:defRPr sz="1400">
                  <a:solidFill>
                    <a:srgbClr val="FFFFFF"/>
                  </a:solidFill>
                </a:defRPr>
              </a:pPr>
              <a:r>
                <a:t>with 400mg itraconaozle</a:t>
              </a:r>
            </a:p>
            <a:p>
              <a:pPr algn="ctr">
                <a:defRPr sz="1400">
                  <a:solidFill>
                    <a:srgbClr val="FFFFFF"/>
                  </a:solidFill>
                </a:defRPr>
              </a:pPr>
              <a:r>
                <a:t>It was a randomised study involving 57 patient and 57 controls. </a:t>
              </a:r>
            </a:p>
            <a:p>
              <a:pPr algn="ctr">
                <a:defRPr sz="1400">
                  <a:solidFill>
                    <a:srgbClr val="FFFFFF"/>
                  </a:solidFill>
                </a:defRPr>
              </a:pPr>
              <a:r>
                <a:t>Results showed monthly</a:t>
              </a:r>
            </a:p>
            <a:p>
              <a:pPr algn="ctr">
                <a:defRPr sz="1400">
                  <a:solidFill>
                    <a:srgbClr val="FFFFFF"/>
                  </a:solidFill>
                </a:defRPr>
              </a:pPr>
              <a:r>
                <a:t>itraconazole prophylaxis reduced the rate of recurrence, 36.4% (treatment group) vs. 64.5% (placebo group). </a:t>
              </a:r>
            </a:p>
            <a:p>
              <a:pPr algn="ctr">
                <a:defRPr sz="1400">
                  <a:solidFill>
                    <a:srgbClr val="FFFFFF"/>
                  </a:solidFill>
                </a:defRPr>
              </a:pPr>
              <a:r>
                <a:t> After one year, only 38.9% of patients in the treatment group and 28.8% in the placebo group had no recurrence of</a:t>
              </a:r>
            </a:p>
            <a:p>
              <a:pPr algn="ctr">
                <a:defRPr sz="1400">
                  <a:solidFill>
                    <a:srgbClr val="FFFFFF"/>
                  </a:solidFill>
                </a:defRPr>
              </a:pPr>
              <a:r>
                <a:t>symptoms.</a:t>
              </a:r>
            </a:p>
            <a:p>
              <a:pPr algn="ctr">
                <a:defRPr sz="1400">
                  <a:solidFill>
                    <a:srgbClr val="FFFFFF"/>
                  </a:solidFill>
                </a:defRPr>
              </a:pPr>
              <a:r>
                <a:t>If recurrence of symptoms occurs then the maintenance regimen should be  kept for 12 months</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Title 4"/>
          <p:cNvSpPr txBox="1"/>
          <p:nvPr>
            <p:ph type="title"/>
          </p:nvPr>
        </p:nvSpPr>
        <p:spPr>
          <a:xfrm>
            <a:off x="2150772" y="624110"/>
            <a:ext cx="9353841" cy="689536"/>
          </a:xfrm>
          <a:prstGeom prst="rect">
            <a:avLst/>
          </a:prstGeom>
        </p:spPr>
        <p:txBody>
          <a:bodyPr/>
          <a:lstStyle>
            <a:lvl1pPr>
              <a:defRPr b="1" sz="2400"/>
            </a:lvl1pPr>
          </a:lstStyle>
          <a:p>
            <a:pPr/>
            <a:r>
              <a:t>Prophylaxis of Recurrent Vulvovaginitis</a:t>
            </a:r>
          </a:p>
        </p:txBody>
      </p:sp>
      <p:pic>
        <p:nvPicPr>
          <p:cNvPr id="563" name="Picture 5" descr="Picture 5"/>
          <p:cNvPicPr>
            <a:picLocks noChangeAspect="1"/>
          </p:cNvPicPr>
          <p:nvPr/>
        </p:nvPicPr>
        <p:blipFill>
          <a:blip r:embed="rId2">
            <a:extLst/>
          </a:blip>
          <a:stretch>
            <a:fillRect/>
          </a:stretch>
        </p:blipFill>
        <p:spPr>
          <a:xfrm>
            <a:off x="10663707" y="45567"/>
            <a:ext cx="1528294" cy="1602929"/>
          </a:xfrm>
          <a:prstGeom prst="rect">
            <a:avLst/>
          </a:prstGeom>
          <a:ln w="12700">
            <a:miter lim="400000"/>
          </a:ln>
        </p:spPr>
      </p:pic>
      <p:pic>
        <p:nvPicPr>
          <p:cNvPr id="564" name="Content Placeholder 7" descr="Content Placeholder 7"/>
          <p:cNvPicPr>
            <a:picLocks noChangeAspect="1"/>
          </p:cNvPicPr>
          <p:nvPr/>
        </p:nvPicPr>
        <p:blipFill>
          <a:blip r:embed="rId3">
            <a:extLst/>
          </a:blip>
          <a:stretch>
            <a:fillRect/>
          </a:stretch>
        </p:blipFill>
        <p:spPr>
          <a:xfrm>
            <a:off x="996860" y="1609633"/>
            <a:ext cx="5281448" cy="4160904"/>
          </a:xfrm>
          <a:prstGeom prst="rect">
            <a:avLst/>
          </a:prstGeom>
          <a:ln w="12700">
            <a:miter lim="400000"/>
          </a:ln>
        </p:spPr>
      </p:pic>
      <p:pic>
        <p:nvPicPr>
          <p:cNvPr id="565" name="Picture 8" descr="Picture 8"/>
          <p:cNvPicPr>
            <a:picLocks noChangeAspect="1"/>
          </p:cNvPicPr>
          <p:nvPr/>
        </p:nvPicPr>
        <p:blipFill>
          <a:blip r:embed="rId4">
            <a:extLst/>
          </a:blip>
          <a:stretch>
            <a:fillRect/>
          </a:stretch>
        </p:blipFill>
        <p:spPr>
          <a:xfrm>
            <a:off x="6238521" y="1981835"/>
            <a:ext cx="5192770" cy="3696629"/>
          </a:xfrm>
          <a:prstGeom prst="rect">
            <a:avLst/>
          </a:prstGeom>
          <a:ln w="12700">
            <a:miter lim="400000"/>
          </a:ln>
        </p:spPr>
      </p:pic>
      <p:grpSp>
        <p:nvGrpSpPr>
          <p:cNvPr id="568" name="Rectangle 9"/>
          <p:cNvGrpSpPr/>
          <p:nvPr/>
        </p:nvGrpSpPr>
        <p:grpSpPr>
          <a:xfrm>
            <a:off x="1468192" y="6412498"/>
            <a:ext cx="9195515" cy="472441"/>
            <a:chOff x="0" y="0"/>
            <a:chExt cx="9195513" cy="472440"/>
          </a:xfrm>
        </p:grpSpPr>
        <p:sp>
          <p:nvSpPr>
            <p:cNvPr id="566" name="Rectangle"/>
            <p:cNvSpPr/>
            <p:nvPr/>
          </p:nvSpPr>
          <p:spPr>
            <a:xfrm>
              <a:off x="0" y="26938"/>
              <a:ext cx="9195514" cy="418564"/>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67" name="Treatment of Recurrent Vulvovaginal Candidiasis:  ERIKA N. RINGDAHL, M.D., University of Missouri–Columbia     School of Medicine, Columbia, Missouri Am Fam Physician. 2000 Jun 1;61(11):3306-3312"/>
            <p:cNvSpPr txBox="1"/>
            <p:nvPr/>
          </p:nvSpPr>
          <p:spPr>
            <a:xfrm>
              <a:off x="0" y="-1"/>
              <a:ext cx="9195514"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defRPr>
              </a:lvl1pPr>
            </a:lstStyle>
            <a:p>
              <a:pPr/>
              <a:r>
                <a:t>Treatment of Recurrent Vulvovaginal Candidiasis:  ERIKA N. RINGDAHL, M.D., University of Missouri–Columbia     School of Medicine, Columbia, Missouri Am Fam Physician. 2000 Jun 1;61(11):3306-3312</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Title 1"/>
          <p:cNvSpPr txBox="1"/>
          <p:nvPr>
            <p:ph type="title"/>
          </p:nvPr>
        </p:nvSpPr>
        <p:spPr>
          <a:xfrm>
            <a:off x="2592925" y="624110"/>
            <a:ext cx="8911688" cy="972870"/>
          </a:xfrm>
          <a:prstGeom prst="rect">
            <a:avLst/>
          </a:prstGeom>
        </p:spPr>
        <p:txBody>
          <a:bodyPr/>
          <a:lstStyle/>
          <a:p>
            <a:pPr defTabSz="420623">
              <a:defRPr b="1" sz="1932"/>
            </a:pPr>
            <a:r>
              <a:t>Treatment in case of fungal resistance</a:t>
            </a:r>
            <a:br/>
            <a:r>
              <a:t>CDC Recommendations 2015</a:t>
            </a:r>
            <a:br/>
          </a:p>
        </p:txBody>
      </p:sp>
      <p:sp>
        <p:nvSpPr>
          <p:cNvPr id="571" name="Content Placeholder 2"/>
          <p:cNvSpPr txBox="1"/>
          <p:nvPr>
            <p:ph type="body" sz="half" idx="1"/>
          </p:nvPr>
        </p:nvSpPr>
        <p:spPr>
          <a:xfrm>
            <a:off x="1188987" y="2127787"/>
            <a:ext cx="8810279" cy="2840254"/>
          </a:xfrm>
          <a:prstGeom prst="rect">
            <a:avLst/>
          </a:prstGeom>
        </p:spPr>
        <p:txBody>
          <a:bodyPr/>
          <a:lstStyle/>
          <a:p>
            <a:pPr>
              <a:buFont typeface="Arial"/>
              <a:buChar char="•"/>
            </a:pPr>
            <a:r>
              <a:t>Fluconazole is well established as a first-line management option for the treatment and prophylaxis of localized and systemic C. albicans infections</a:t>
            </a:r>
          </a:p>
          <a:p>
            <a:pPr>
              <a:buFont typeface="Arial"/>
              <a:buChar char="•"/>
            </a:pPr>
            <a:r>
              <a:t>Predictable pharmacokinetics and is effective, well tolerated</a:t>
            </a:r>
          </a:p>
          <a:p>
            <a:pPr>
              <a:buFont typeface="Arial"/>
              <a:buChar char="•"/>
            </a:pPr>
            <a:r>
              <a:t>Safe in children, elderly and those with impaired immunity</a:t>
            </a:r>
          </a:p>
          <a:p>
            <a:pPr>
              <a:buFont typeface="Arial"/>
              <a:buChar char="•"/>
              <a:defRPr b="1"/>
            </a:pPr>
            <a:r>
              <a:t>However  increasing use of fluconazole has led to emergence of resistance</a:t>
            </a:r>
          </a:p>
          <a:p>
            <a:pPr>
              <a:buFont typeface="Arial"/>
              <a:buChar char="•"/>
              <a:defRPr b="1"/>
            </a:pPr>
            <a:r>
              <a:t>Second-line therapy with a wider spectrum antifungal, such as itraconazole, should be sought if treatment with fluconazole fails </a:t>
            </a:r>
          </a:p>
        </p:txBody>
      </p:sp>
      <p:pic>
        <p:nvPicPr>
          <p:cNvPr id="572" name="Picture 3" descr="Picture 3"/>
          <p:cNvPicPr>
            <a:picLocks noChangeAspect="1"/>
          </p:cNvPicPr>
          <p:nvPr/>
        </p:nvPicPr>
        <p:blipFill>
          <a:blip r:embed="rId2">
            <a:extLst/>
          </a:blip>
          <a:stretch>
            <a:fillRect/>
          </a:stretch>
        </p:blipFill>
        <p:spPr>
          <a:xfrm>
            <a:off x="10908406" y="2264"/>
            <a:ext cx="1283595" cy="1415423"/>
          </a:xfrm>
          <a:prstGeom prst="rect">
            <a:avLst/>
          </a:prstGeom>
          <a:ln w="12700">
            <a:miter lim="400000"/>
          </a:ln>
        </p:spPr>
      </p:pic>
      <p:pic>
        <p:nvPicPr>
          <p:cNvPr id="573" name="Picture 4" descr="Picture 4"/>
          <p:cNvPicPr>
            <a:picLocks noChangeAspect="1"/>
          </p:cNvPicPr>
          <p:nvPr/>
        </p:nvPicPr>
        <p:blipFill>
          <a:blip r:embed="rId3">
            <a:extLst/>
          </a:blip>
          <a:stretch>
            <a:fillRect/>
          </a:stretch>
        </p:blipFill>
        <p:spPr>
          <a:xfrm>
            <a:off x="7985382" y="661716"/>
            <a:ext cx="780357" cy="75597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Title 1"/>
          <p:cNvSpPr txBox="1"/>
          <p:nvPr>
            <p:ph type="title"/>
          </p:nvPr>
        </p:nvSpPr>
        <p:spPr>
          <a:xfrm>
            <a:off x="2592925" y="624110"/>
            <a:ext cx="8911688" cy="990379"/>
          </a:xfrm>
          <a:prstGeom prst="rect">
            <a:avLst/>
          </a:prstGeom>
        </p:spPr>
        <p:txBody>
          <a:bodyPr/>
          <a:lstStyle/>
          <a:p>
            <a:pPr>
              <a:defRPr b="1" sz="2400"/>
            </a:pPr>
            <a:r>
              <a:t>Dosage of Itraconazole capsules</a:t>
            </a:r>
            <a:br/>
            <a:r>
              <a:t>CDC Recommendations 2015</a:t>
            </a:r>
          </a:p>
        </p:txBody>
      </p:sp>
      <p:graphicFrame>
        <p:nvGraphicFramePr>
          <p:cNvPr id="576" name="Content Placeholder 5"/>
          <p:cNvGraphicFramePr/>
          <p:nvPr/>
        </p:nvGraphicFramePr>
        <p:xfrm>
          <a:off x="2589213" y="2133600"/>
          <a:ext cx="8915401" cy="111252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457700"/>
                <a:gridCol w="4457700"/>
              </a:tblGrid>
              <a:tr h="370840">
                <a:tc>
                  <a:txBody>
                    <a:bodyPr/>
                    <a:lstStyle/>
                    <a:p>
                      <a:pPr algn="l">
                        <a:defRPr b="0" sz="1800">
                          <a:solidFill>
                            <a:srgbClr val="000000"/>
                          </a:solidFill>
                        </a:defRPr>
                      </a:pPr>
                      <a:r>
                        <a:rPr b="1">
                          <a:solidFill>
                            <a:srgbClr val="FFFFFF"/>
                          </a:solidFill>
                        </a:rPr>
                        <a:t>indication</a:t>
                      </a:r>
                    </a:p>
                  </a:txBody>
                  <a:tcPr marL="45720" marR="45720" marT="45720" marB="45720" anchor="t" anchorCtr="0" horzOverflow="overflow"/>
                </a:tc>
                <a:tc>
                  <a:txBody>
                    <a:bodyPr/>
                    <a:lstStyle/>
                    <a:p>
                      <a:pPr algn="l">
                        <a:defRPr b="0" sz="1800">
                          <a:solidFill>
                            <a:srgbClr val="000000"/>
                          </a:solidFill>
                        </a:defRPr>
                      </a:pPr>
                      <a:r>
                        <a:rPr b="1">
                          <a:solidFill>
                            <a:srgbClr val="FFFFFF"/>
                          </a:solidFill>
                        </a:rPr>
                        <a:t>Dosage Regimen</a:t>
                      </a:r>
                    </a:p>
                  </a:txBody>
                  <a:tcPr marL="45720" marR="45720" marT="45720" marB="45720" anchor="t" anchorCtr="0" horzOverflow="overflow"/>
                </a:tc>
              </a:tr>
              <a:tr h="370840">
                <a:tc>
                  <a:txBody>
                    <a:bodyPr/>
                    <a:lstStyle/>
                    <a:p>
                      <a:pPr algn="l">
                        <a:defRPr sz="1800"/>
                      </a:pPr>
                      <a:r>
                        <a:t>Vulvo-vaginal candidosis</a:t>
                      </a:r>
                    </a:p>
                  </a:txBody>
                  <a:tcPr marL="45720" marR="45720" marT="45720" marB="45720" anchor="t" anchorCtr="0" horzOverflow="overflow"/>
                </a:tc>
                <a:tc>
                  <a:txBody>
                    <a:bodyPr/>
                    <a:lstStyle/>
                    <a:p>
                      <a:pPr algn="l">
                        <a:defRPr sz="1800"/>
                      </a:pPr>
                      <a:r>
                        <a:t>200 mg bd for 1 day </a:t>
                      </a:r>
                    </a:p>
                  </a:txBody>
                  <a:tcPr marL="45720" marR="45720" marT="45720" marB="45720" anchor="t" anchorCtr="0" horzOverflow="overflow"/>
                </a:tc>
              </a:tr>
              <a:tr h="370840">
                <a:tc>
                  <a:txBody>
                    <a:bodyPr/>
                    <a:lstStyle/>
                    <a:p>
                      <a:pPr algn="l">
                        <a:defRPr sz="1800"/>
                      </a:pPr>
                      <a:r>
                        <a:t>Recurrent vulvovaginal candidiasis</a:t>
                      </a:r>
                    </a:p>
                  </a:txBody>
                  <a:tcPr marL="45720" marR="45720" marT="45720" marB="45720" anchor="t" anchorCtr="0" horzOverflow="overflow"/>
                </a:tc>
                <a:tc>
                  <a:txBody>
                    <a:bodyPr/>
                    <a:lstStyle/>
                    <a:p>
                      <a:pPr algn="l">
                        <a:defRPr sz="1800"/>
                      </a:pPr>
                      <a:r>
                        <a:t>200 mg, once monthly for six months</a:t>
                      </a:r>
                    </a:p>
                  </a:txBody>
                  <a:tcPr marL="45720" marR="45720" marT="45720" marB="45720" anchor="t" anchorCtr="0" horzOverflow="overflow"/>
                </a:tc>
              </a:tr>
            </a:tbl>
          </a:graphicData>
        </a:graphic>
      </p:graphicFrame>
      <p:grpSp>
        <p:nvGrpSpPr>
          <p:cNvPr id="579" name="Rectangle 6"/>
          <p:cNvGrpSpPr/>
          <p:nvPr/>
        </p:nvGrpSpPr>
        <p:grpSpPr>
          <a:xfrm>
            <a:off x="2589213" y="3808569"/>
            <a:ext cx="8815387" cy="451804"/>
            <a:chOff x="0" y="0"/>
            <a:chExt cx="8815385" cy="451802"/>
          </a:xfrm>
        </p:grpSpPr>
        <p:sp>
          <p:nvSpPr>
            <p:cNvPr id="577" name="Rectangle"/>
            <p:cNvSpPr/>
            <p:nvPr/>
          </p:nvSpPr>
          <p:spPr>
            <a:xfrm>
              <a:off x="0" y="0"/>
              <a:ext cx="8815386" cy="451803"/>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578" name="Capsules must be swallowed whole immediately after food."/>
            <p:cNvSpPr txBox="1"/>
            <p:nvPr/>
          </p:nvSpPr>
          <p:spPr>
            <a:xfrm>
              <a:off x="0" y="40481"/>
              <a:ext cx="881538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pPr/>
              <a:r>
                <a:t>Capsules must be swallowed whole immediately after food. </a:t>
              </a:r>
            </a:p>
          </p:txBody>
        </p:sp>
      </p:grpSp>
      <p:pic>
        <p:nvPicPr>
          <p:cNvPr id="580" name="Picture 2" descr="Picture 2"/>
          <p:cNvPicPr>
            <a:picLocks noChangeAspect="1"/>
          </p:cNvPicPr>
          <p:nvPr/>
        </p:nvPicPr>
        <p:blipFill>
          <a:blip r:embed="rId2">
            <a:extLst/>
          </a:blip>
          <a:stretch>
            <a:fillRect/>
          </a:stretch>
        </p:blipFill>
        <p:spPr>
          <a:xfrm>
            <a:off x="7740684" y="624110"/>
            <a:ext cx="780357" cy="755971"/>
          </a:xfrm>
          <a:prstGeom prst="rect">
            <a:avLst/>
          </a:prstGeom>
          <a:ln w="12700">
            <a:miter lim="400000"/>
          </a:ln>
        </p:spPr>
      </p:pic>
      <p:pic>
        <p:nvPicPr>
          <p:cNvPr id="581" name="Picture 3" descr="Picture 3"/>
          <p:cNvPicPr>
            <a:picLocks noChangeAspect="1"/>
          </p:cNvPicPr>
          <p:nvPr/>
        </p:nvPicPr>
        <p:blipFill>
          <a:blip r:embed="rId3">
            <a:extLst/>
          </a:blip>
          <a:stretch>
            <a:fillRect/>
          </a:stretch>
        </p:blipFill>
        <p:spPr>
          <a:xfrm>
            <a:off x="10905632" y="0"/>
            <a:ext cx="1286368" cy="142049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Title 1"/>
          <p:cNvSpPr txBox="1"/>
          <p:nvPr>
            <p:ph type="title"/>
          </p:nvPr>
        </p:nvSpPr>
        <p:spPr>
          <a:prstGeom prst="rect">
            <a:avLst/>
          </a:prstGeom>
        </p:spPr>
        <p:txBody>
          <a:bodyPr/>
          <a:lstStyle/>
          <a:p>
            <a:pPr>
              <a:defRPr b="1"/>
            </a:pPr>
            <a:r>
              <a:t>Future Implications</a:t>
            </a:r>
            <a:br/>
            <a:r>
              <a:rPr sz="1800"/>
              <a:t>(PLOS ONE | www.plosone.org 2013 | Volume 8 | Issue 9 | e74378)</a:t>
            </a:r>
          </a:p>
        </p:txBody>
      </p:sp>
      <p:sp>
        <p:nvSpPr>
          <p:cNvPr id="584" name="Content Placeholder 2"/>
          <p:cNvSpPr txBox="1"/>
          <p:nvPr>
            <p:ph type="body" sz="half" idx="1"/>
          </p:nvPr>
        </p:nvSpPr>
        <p:spPr>
          <a:xfrm>
            <a:off x="2589211" y="1725769"/>
            <a:ext cx="7932827" cy="4185454"/>
          </a:xfrm>
          <a:prstGeom prst="rect">
            <a:avLst/>
          </a:prstGeom>
        </p:spPr>
        <p:txBody>
          <a:bodyPr/>
          <a:lstStyle/>
          <a:p>
            <a:pPr marL="318897" indent="-318897" defTabSz="425195">
              <a:spcBef>
                <a:spcPts val="900"/>
              </a:spcBef>
              <a:buFont typeface="Arial"/>
              <a:buChar char="•"/>
              <a:defRPr sz="2232"/>
            </a:pPr>
            <a:r>
              <a:t>Vaginitis is often considered a minor and common vaginal condition by clinicians</a:t>
            </a:r>
          </a:p>
          <a:p>
            <a:pPr marL="318897" indent="-318897" defTabSz="425195">
              <a:spcBef>
                <a:spcPts val="900"/>
              </a:spcBef>
              <a:buFont typeface="Arial"/>
              <a:buChar char="•"/>
              <a:defRPr sz="2232"/>
            </a:pPr>
            <a:r>
              <a:t>The  recurrent nature and the substantial impact vaginitis can have on women’s emotional, sexual and social lives means that women’s experiences can extend far beyond the physical symptoms </a:t>
            </a:r>
          </a:p>
          <a:p>
            <a:pPr marL="318897" indent="-318897" defTabSz="425195">
              <a:spcBef>
                <a:spcPts val="900"/>
              </a:spcBef>
              <a:buFont typeface="Arial"/>
              <a:buChar char="•"/>
              <a:defRPr sz="2232"/>
            </a:pPr>
            <a:r>
              <a:t>Recognition of psychosocial sequelae should be applied to any recurring vaginal condition that may be socially stigmatized and have symptoms which can cause great distress to women, impacting heavily on their quality of life.</a:t>
            </a:r>
          </a:p>
        </p:txBody>
      </p:sp>
      <p:pic>
        <p:nvPicPr>
          <p:cNvPr id="585" name="Picture 3" descr="Picture 3"/>
          <p:cNvPicPr>
            <a:picLocks noChangeAspect="1"/>
          </p:cNvPicPr>
          <p:nvPr/>
        </p:nvPicPr>
        <p:blipFill>
          <a:blip r:embed="rId2">
            <a:extLst/>
          </a:blip>
          <a:stretch>
            <a:fillRect/>
          </a:stretch>
        </p:blipFill>
        <p:spPr>
          <a:xfrm>
            <a:off x="11045852" y="0"/>
            <a:ext cx="1146148" cy="1268079"/>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Title 1"/>
          <p:cNvSpPr txBox="1"/>
          <p:nvPr>
            <p:ph type="title"/>
          </p:nvPr>
        </p:nvSpPr>
        <p:spPr>
          <a:prstGeom prst="rect">
            <a:avLst/>
          </a:prstGeom>
        </p:spPr>
        <p:txBody>
          <a:bodyPr/>
          <a:lstStyle/>
          <a:p>
            <a:pPr/>
          </a:p>
        </p:txBody>
      </p:sp>
      <p:pic>
        <p:nvPicPr>
          <p:cNvPr id="588" name="Content Placeholder 5" descr="Content Placeholder 5"/>
          <p:cNvPicPr>
            <a:picLocks noChangeAspect="1"/>
          </p:cNvPicPr>
          <p:nvPr/>
        </p:nvPicPr>
        <p:blipFill>
          <a:blip r:embed="rId2">
            <a:extLst/>
          </a:blip>
          <a:stretch>
            <a:fillRect/>
          </a:stretch>
        </p:blipFill>
        <p:spPr>
          <a:xfrm>
            <a:off x="2215166" y="624110"/>
            <a:ext cx="9289448" cy="542896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Recurrent Vulvovaginal Candidiasis"/>
          <p:cNvSpPr txBox="1"/>
          <p:nvPr>
            <p:ph type="title"/>
          </p:nvPr>
        </p:nvSpPr>
        <p:spPr>
          <a:xfrm>
            <a:off x="1869025" y="484410"/>
            <a:ext cx="8911688" cy="1280891"/>
          </a:xfrm>
          <a:prstGeom prst="rect">
            <a:avLst/>
          </a:prstGeom>
        </p:spPr>
        <p:txBody>
          <a:bodyPr/>
          <a:lstStyle/>
          <a:p>
            <a:pPr/>
            <a:r>
              <a:t>Recurrent Vulvovaginal Candidiasis</a:t>
            </a:r>
          </a:p>
        </p:txBody>
      </p:sp>
      <p:sp>
        <p:nvSpPr>
          <p:cNvPr id="426" name="The disorder is uncommon in postmenopausal women unless they are taking estrogen therapy…"/>
          <p:cNvSpPr txBox="1"/>
          <p:nvPr>
            <p:ph type="body" idx="1"/>
          </p:nvPr>
        </p:nvSpPr>
        <p:spPr>
          <a:xfrm>
            <a:off x="1509711" y="1845270"/>
            <a:ext cx="8915401" cy="4015153"/>
          </a:xfrm>
          <a:prstGeom prst="rect">
            <a:avLst/>
          </a:prstGeom>
          <a:solidFill>
            <a:srgbClr val="D2BCA6"/>
          </a:solidFill>
          <a:ln w="9525" cap="rnd">
            <a:solidFill>
              <a:srgbClr val="AB8045"/>
            </a:solidFill>
            <a:round/>
          </a:ln>
        </p:spPr>
        <p:txBody>
          <a:bodyPr/>
          <a:lstStyle/>
          <a:p>
            <a:pPr marL="0" indent="0">
              <a:spcBef>
                <a:spcPts val="0"/>
              </a:spcBef>
              <a:buClrTx/>
              <a:buSzTx/>
              <a:buNone/>
              <a:defRPr>
                <a:solidFill>
                  <a:srgbClr val="000000"/>
                </a:solidFill>
              </a:defRPr>
            </a:pPr>
          </a:p>
          <a:p>
            <a:pPr marL="0" indent="0">
              <a:spcBef>
                <a:spcPts val="0"/>
              </a:spcBef>
              <a:buClrTx/>
              <a:buSzTx/>
              <a:buNone/>
              <a:defRPr>
                <a:solidFill>
                  <a:srgbClr val="000000"/>
                </a:solidFill>
              </a:defRPr>
            </a:pPr>
          </a:p>
          <a:p>
            <a:pPr marL="0" indent="0">
              <a:spcBef>
                <a:spcPts val="0"/>
              </a:spcBef>
              <a:buClrTx/>
              <a:buSzTx/>
              <a:buNone/>
              <a:defRPr>
                <a:solidFill>
                  <a:srgbClr val="000000"/>
                </a:solidFill>
              </a:defRPr>
            </a:pPr>
            <a:r>
              <a:t>The disorder is uncommon in postmenopausal women unless they are taking estrogen therapy</a:t>
            </a:r>
          </a:p>
          <a:p>
            <a:pPr marL="0" indent="0">
              <a:spcBef>
                <a:spcPts val="0"/>
              </a:spcBef>
              <a:buClrTx/>
              <a:buSzTx/>
              <a:buNone/>
              <a:defRPr>
                <a:solidFill>
                  <a:srgbClr val="000000"/>
                </a:solidFill>
              </a:defRPr>
            </a:pPr>
          </a:p>
          <a:p>
            <a:pPr marL="0" indent="0">
              <a:spcBef>
                <a:spcPts val="0"/>
              </a:spcBef>
              <a:buClrTx/>
              <a:buSzTx/>
              <a:buNone/>
              <a:defRPr>
                <a:solidFill>
                  <a:srgbClr val="000000"/>
                </a:solidFill>
              </a:defRPr>
            </a:pPr>
            <a:r>
              <a:t>Recurrent disease is usually due to relapse from a persistent vaginal reservoir of organisms or endogenous reinfection with identical strains of susceptible </a:t>
            </a:r>
            <a:r>
              <a:rPr i="1"/>
              <a:t>C. albicans</a:t>
            </a:r>
            <a:r>
              <a:t> however, rarely, a new strain of </a:t>
            </a:r>
            <a:r>
              <a:rPr i="1"/>
              <a:t>Candida</a:t>
            </a:r>
            <a:r>
              <a:t> is responsible for the infection.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Title 1"/>
          <p:cNvSpPr txBox="1"/>
          <p:nvPr>
            <p:ph type="title"/>
          </p:nvPr>
        </p:nvSpPr>
        <p:spPr>
          <a:xfrm>
            <a:off x="1856325" y="435555"/>
            <a:ext cx="8911688" cy="720145"/>
          </a:xfrm>
          <a:prstGeom prst="rect">
            <a:avLst/>
          </a:prstGeom>
        </p:spPr>
        <p:txBody>
          <a:bodyPr/>
          <a:lstStyle>
            <a:lvl1pPr>
              <a:defRPr b="1" sz="2400"/>
            </a:lvl1pPr>
          </a:lstStyle>
          <a:p>
            <a:pPr/>
            <a:r>
              <a:t>Prevalence of recurrent vulvovaginal candidiasis</a:t>
            </a:r>
          </a:p>
        </p:txBody>
      </p:sp>
      <p:sp>
        <p:nvSpPr>
          <p:cNvPr id="429" name="Content Placeholder 2"/>
          <p:cNvSpPr txBox="1"/>
          <p:nvPr>
            <p:ph type="body" idx="1"/>
          </p:nvPr>
        </p:nvSpPr>
        <p:spPr>
          <a:xfrm>
            <a:off x="1638300" y="1485899"/>
            <a:ext cx="8915400" cy="4352926"/>
          </a:xfrm>
          <a:prstGeom prst="rect">
            <a:avLst/>
          </a:prstGeom>
        </p:spPr>
        <p:txBody>
          <a:bodyPr/>
          <a:lstStyle/>
          <a:p>
            <a:pPr marL="308609" indent="-308609" defTabSz="411479">
              <a:spcBef>
                <a:spcPts val="900"/>
              </a:spcBef>
              <a:defRPr sz="1619"/>
            </a:pPr>
            <a:r>
              <a:t>372 million women are affected by recurrent vulvovaginal candidiasis over their lifetime.</a:t>
            </a:r>
          </a:p>
          <a:p>
            <a:pPr marL="308609" indent="-308609" defTabSz="411479">
              <a:spcBef>
                <a:spcPts val="900"/>
              </a:spcBef>
              <a:defRPr sz="1619"/>
            </a:pPr>
            <a:r>
              <a:t> The 25–34 year age group has the highest prevalence (9%)</a:t>
            </a:r>
          </a:p>
          <a:p>
            <a:pPr marL="308609" indent="-308609" defTabSz="411479">
              <a:spcBef>
                <a:spcPts val="900"/>
              </a:spcBef>
              <a:defRPr sz="1619"/>
            </a:pPr>
            <a:r>
              <a:t>75% of women will experience an episode of vulvovaginal candidiasis in their lifetimes </a:t>
            </a:r>
          </a:p>
          <a:p>
            <a:pPr marL="308609" indent="-308609" defTabSz="411479">
              <a:spcBef>
                <a:spcPts val="900"/>
              </a:spcBef>
              <a:defRPr sz="1619"/>
            </a:pPr>
            <a:r>
              <a:t>50% of initially infected women will experience at least a second episode</a:t>
            </a:r>
          </a:p>
          <a:p>
            <a:pPr marL="308609" indent="-308609" defTabSz="411479">
              <a:spcBef>
                <a:spcPts val="900"/>
              </a:spcBef>
              <a:defRPr sz="1619"/>
            </a:pPr>
            <a:r>
              <a:t> 5-10% of all women experience recurrent vulvovaginal candidiasis</a:t>
            </a:r>
          </a:p>
          <a:p>
            <a:pPr marL="0" indent="0" defTabSz="411479">
              <a:spcBef>
                <a:spcPts val="900"/>
              </a:spcBef>
              <a:buSzTx/>
              <a:buFont typeface="Wingdings 3"/>
              <a:buNone/>
              <a:defRPr sz="1619"/>
            </a:pPr>
            <a:r>
              <a:t>      (&gt;4 episodes /year)</a:t>
            </a:r>
          </a:p>
          <a:p>
            <a:pPr marL="308609" indent="-308609" defTabSz="411479">
              <a:lnSpc>
                <a:spcPct val="80000"/>
              </a:lnSpc>
              <a:spcBef>
                <a:spcPts val="900"/>
              </a:spcBef>
              <a:buChar char="▪"/>
              <a:defRPr sz="1979"/>
            </a:pPr>
            <a:r>
              <a:t>Recurrent VVC occurs in 5% of healthy woman</a:t>
            </a:r>
            <a:endParaRPr sz="1440"/>
          </a:p>
          <a:p>
            <a:pPr marL="308609" indent="-308609" defTabSz="411479">
              <a:lnSpc>
                <a:spcPct val="80000"/>
              </a:lnSpc>
              <a:spcBef>
                <a:spcPts val="900"/>
              </a:spcBef>
              <a:buChar char="▪"/>
              <a:defRPr sz="1979"/>
            </a:pPr>
            <a:r>
              <a:t>Recurrent VVC frustrates both the patient and the doctor.</a:t>
            </a:r>
          </a:p>
          <a:p>
            <a:pPr marL="0" indent="0" defTabSz="411479">
              <a:spcBef>
                <a:spcPts val="900"/>
              </a:spcBef>
              <a:buSzTx/>
              <a:buFont typeface="Wingdings 3"/>
              <a:buNone/>
              <a:defRPr sz="1619"/>
            </a:pPr>
          </a:p>
          <a:p>
            <a:pPr marL="0" indent="0" defTabSz="411479">
              <a:spcBef>
                <a:spcPts val="900"/>
              </a:spcBef>
              <a:buSzTx/>
              <a:buFont typeface="Wingdings 3"/>
              <a:buNone/>
              <a:defRPr b="1" sz="2159">
                <a:solidFill>
                  <a:schemeClr val="accent6"/>
                </a:solidFill>
              </a:defRPr>
            </a:pPr>
            <a:r>
              <a:t>Not a cause of mortality but the morbidity associated with it makes it a major cause of mental distress</a:t>
            </a:r>
          </a:p>
        </p:txBody>
      </p:sp>
      <p:pic>
        <p:nvPicPr>
          <p:cNvPr id="430" name="Picture 3" descr="Picture 3"/>
          <p:cNvPicPr>
            <a:picLocks noChangeAspect="1"/>
          </p:cNvPicPr>
          <p:nvPr/>
        </p:nvPicPr>
        <p:blipFill>
          <a:blip r:embed="rId2">
            <a:extLst/>
          </a:blip>
          <a:stretch>
            <a:fillRect/>
          </a:stretch>
        </p:blipFill>
        <p:spPr>
          <a:xfrm>
            <a:off x="10467975" y="9525"/>
            <a:ext cx="1724025" cy="189547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Title 1"/>
          <p:cNvSpPr txBox="1"/>
          <p:nvPr>
            <p:ph type="title"/>
          </p:nvPr>
        </p:nvSpPr>
        <p:spPr>
          <a:prstGeom prst="rect">
            <a:avLst/>
          </a:prstGeom>
        </p:spPr>
        <p:txBody>
          <a:bodyPr/>
          <a:lstStyle/>
          <a:p>
            <a:pPr>
              <a:defRPr b="1" sz="2400"/>
            </a:pPr>
            <a:r>
              <a:t>Prevalence of recurrent vulvovaginal candidiasis</a:t>
            </a:r>
            <a:br/>
            <a:r>
              <a:t> </a:t>
            </a:r>
            <a:r>
              <a:rPr sz="1600"/>
              <a:t>(lancet-infect-dis 2018)</a:t>
            </a:r>
          </a:p>
        </p:txBody>
      </p:sp>
      <p:pic>
        <p:nvPicPr>
          <p:cNvPr id="433" name="Content Placeholder 3" descr="Content Placeholder 3"/>
          <p:cNvPicPr>
            <a:picLocks noChangeAspect="1"/>
          </p:cNvPicPr>
          <p:nvPr/>
        </p:nvPicPr>
        <p:blipFill>
          <a:blip r:embed="rId2">
            <a:extLst/>
          </a:blip>
          <a:stretch>
            <a:fillRect/>
          </a:stretch>
        </p:blipFill>
        <p:spPr>
          <a:xfrm>
            <a:off x="2592925" y="2179636"/>
            <a:ext cx="8911688" cy="3378203"/>
          </a:xfrm>
          <a:prstGeom prst="rect">
            <a:avLst/>
          </a:prstGeom>
          <a:ln w="12700">
            <a:miter lim="400000"/>
          </a:ln>
        </p:spPr>
      </p:pic>
      <p:grpSp>
        <p:nvGrpSpPr>
          <p:cNvPr id="436" name="Rectangle 4"/>
          <p:cNvGrpSpPr/>
          <p:nvPr/>
        </p:nvGrpSpPr>
        <p:grpSpPr>
          <a:xfrm>
            <a:off x="2592926" y="5781198"/>
            <a:ext cx="9065674" cy="828041"/>
            <a:chOff x="0" y="0"/>
            <a:chExt cx="9065673" cy="828039"/>
          </a:xfrm>
        </p:grpSpPr>
        <p:sp>
          <p:nvSpPr>
            <p:cNvPr id="434" name="Rectangle"/>
            <p:cNvSpPr/>
            <p:nvPr/>
          </p:nvSpPr>
          <p:spPr>
            <a:xfrm>
              <a:off x="0" y="51275"/>
              <a:ext cx="9065674" cy="725490"/>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b="1" sz="3200">
                  <a:solidFill>
                    <a:srgbClr val="FFFFFF"/>
                  </a:solidFill>
                </a:defRPr>
              </a:pPr>
            </a:p>
          </p:txBody>
        </p:sp>
        <p:sp>
          <p:nvSpPr>
            <p:cNvPr id="435" name="138 million women suffer from recurrent thrush &amp; is set to rise to an estimated 158 million people by 2030"/>
            <p:cNvSpPr txBox="1"/>
            <p:nvPr/>
          </p:nvSpPr>
          <p:spPr>
            <a:xfrm>
              <a:off x="0" y="-1"/>
              <a:ext cx="9065674"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400">
                  <a:solidFill>
                    <a:srgbClr val="FFFFFF"/>
                  </a:solidFill>
                </a:defRPr>
              </a:lvl1pPr>
            </a:lstStyle>
            <a:p>
              <a:pPr/>
              <a:r>
                <a:t>138 million women suffer from recurrent thrush &amp; is set to rise to an estimated 158 million people by 2030</a:t>
              </a:r>
            </a:p>
          </p:txBody>
        </p:sp>
      </p:grpSp>
      <p:pic>
        <p:nvPicPr>
          <p:cNvPr id="437" name="Picture 2" descr="Picture 2"/>
          <p:cNvPicPr>
            <a:picLocks noChangeAspect="1"/>
          </p:cNvPicPr>
          <p:nvPr/>
        </p:nvPicPr>
        <p:blipFill>
          <a:blip r:embed="rId3">
            <a:extLst/>
          </a:blip>
          <a:stretch>
            <a:fillRect/>
          </a:stretch>
        </p:blipFill>
        <p:spPr>
          <a:xfrm>
            <a:off x="10467975" y="9525"/>
            <a:ext cx="1724025" cy="18954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Title 1"/>
          <p:cNvSpPr txBox="1"/>
          <p:nvPr>
            <p:ph type="title"/>
          </p:nvPr>
        </p:nvSpPr>
        <p:spPr>
          <a:xfrm>
            <a:off x="2529425" y="327578"/>
            <a:ext cx="8911688" cy="1280891"/>
          </a:xfrm>
          <a:prstGeom prst="rect">
            <a:avLst/>
          </a:prstGeom>
        </p:spPr>
        <p:txBody>
          <a:bodyPr/>
          <a:lstStyle>
            <a:lvl1pPr>
              <a:defRPr b="1"/>
            </a:lvl1pPr>
          </a:lstStyle>
          <a:p>
            <a:pPr/>
            <a:r>
              <a:t>Aetiology</a:t>
            </a:r>
          </a:p>
        </p:txBody>
      </p:sp>
      <p:sp>
        <p:nvSpPr>
          <p:cNvPr id="440" name="Content Placeholder 2"/>
          <p:cNvSpPr txBox="1"/>
          <p:nvPr>
            <p:ph type="body" idx="1"/>
          </p:nvPr>
        </p:nvSpPr>
        <p:spPr>
          <a:xfrm>
            <a:off x="2400300" y="1643063"/>
            <a:ext cx="9658350" cy="4268159"/>
          </a:xfrm>
          <a:prstGeom prst="rect">
            <a:avLst/>
          </a:prstGeom>
        </p:spPr>
        <p:txBody>
          <a:bodyPr/>
          <a:lstStyle/>
          <a:p>
            <a:pPr marL="0" indent="0">
              <a:buSzTx/>
              <a:buFont typeface="Wingdings 3"/>
              <a:buNone/>
            </a:pPr>
            <a:r>
              <a:t>There are 150 Candida species</a:t>
            </a:r>
          </a:p>
          <a:p>
            <a:pPr/>
            <a:r>
              <a:t>Most common is Candida albicans which accounts for 80-90%</a:t>
            </a:r>
          </a:p>
          <a:p>
            <a:pPr/>
            <a:r>
              <a:t>Candida glabrata is the second most common and accounts  for 5-15%</a:t>
            </a:r>
          </a:p>
          <a:p>
            <a:pPr/>
            <a:r>
              <a:t>Candida tropicalis accounts for 5%</a:t>
            </a:r>
          </a:p>
          <a:p>
            <a:pPr/>
            <a:r>
              <a:t>Other species like Candida krusei and Candida guilliermondi are rare</a:t>
            </a:r>
          </a:p>
        </p:txBody>
      </p:sp>
      <p:pic>
        <p:nvPicPr>
          <p:cNvPr id="441" name="Picture 3" descr="Picture 3"/>
          <p:cNvPicPr>
            <a:picLocks noChangeAspect="1"/>
          </p:cNvPicPr>
          <p:nvPr/>
        </p:nvPicPr>
        <p:blipFill>
          <a:blip r:embed="rId2">
            <a:extLst/>
          </a:blip>
          <a:stretch>
            <a:fillRect/>
          </a:stretch>
        </p:blipFill>
        <p:spPr>
          <a:xfrm>
            <a:off x="2589211" y="4495798"/>
            <a:ext cx="2351085" cy="1763313"/>
          </a:xfrm>
          <a:prstGeom prst="rect">
            <a:avLst/>
          </a:prstGeom>
          <a:ln w="12700">
            <a:miter lim="400000"/>
          </a:ln>
        </p:spPr>
      </p:pic>
      <p:pic>
        <p:nvPicPr>
          <p:cNvPr id="442" name="Picture 4" descr="Picture 4"/>
          <p:cNvPicPr>
            <a:picLocks noChangeAspect="1"/>
          </p:cNvPicPr>
          <p:nvPr/>
        </p:nvPicPr>
        <p:blipFill>
          <a:blip r:embed="rId3">
            <a:extLst/>
          </a:blip>
          <a:stretch>
            <a:fillRect/>
          </a:stretch>
        </p:blipFill>
        <p:spPr>
          <a:xfrm>
            <a:off x="5480844" y="4495796"/>
            <a:ext cx="1748632" cy="1748632"/>
          </a:xfrm>
          <a:prstGeom prst="rect">
            <a:avLst/>
          </a:prstGeom>
          <a:ln w="12700">
            <a:miter lim="400000"/>
          </a:ln>
        </p:spPr>
      </p:pic>
      <p:grpSp>
        <p:nvGrpSpPr>
          <p:cNvPr id="445" name="Rectangle 5"/>
          <p:cNvGrpSpPr/>
          <p:nvPr/>
        </p:nvGrpSpPr>
        <p:grpSpPr>
          <a:xfrm>
            <a:off x="2859084" y="4000817"/>
            <a:ext cx="1811340" cy="370841"/>
            <a:chOff x="0" y="0"/>
            <a:chExt cx="1811338" cy="370840"/>
          </a:xfrm>
        </p:grpSpPr>
        <p:sp>
          <p:nvSpPr>
            <p:cNvPr id="443" name="Rectangle"/>
            <p:cNvSpPr/>
            <p:nvPr/>
          </p:nvSpPr>
          <p:spPr>
            <a:xfrm>
              <a:off x="0" y="42544"/>
              <a:ext cx="1811339" cy="285751"/>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44" name="C.albicans"/>
            <p:cNvSpPr txBox="1"/>
            <p:nvPr/>
          </p:nvSpPr>
          <p:spPr>
            <a:xfrm>
              <a:off x="0" y="0"/>
              <a:ext cx="181133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C.albicans</a:t>
              </a:r>
            </a:p>
          </p:txBody>
        </p:sp>
      </p:grpSp>
      <p:grpSp>
        <p:nvGrpSpPr>
          <p:cNvPr id="448" name="Rectangle 6"/>
          <p:cNvGrpSpPr/>
          <p:nvPr/>
        </p:nvGrpSpPr>
        <p:grpSpPr>
          <a:xfrm>
            <a:off x="5538587" y="4015106"/>
            <a:ext cx="1737123" cy="370841"/>
            <a:chOff x="0" y="0"/>
            <a:chExt cx="1737121" cy="370840"/>
          </a:xfrm>
        </p:grpSpPr>
        <p:sp>
          <p:nvSpPr>
            <p:cNvPr id="446" name="Rectangle"/>
            <p:cNvSpPr/>
            <p:nvPr/>
          </p:nvSpPr>
          <p:spPr>
            <a:xfrm>
              <a:off x="0" y="42544"/>
              <a:ext cx="1737122" cy="285751"/>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47" name="C.glabrata"/>
            <p:cNvSpPr txBox="1"/>
            <p:nvPr/>
          </p:nvSpPr>
          <p:spPr>
            <a:xfrm>
              <a:off x="0" y="0"/>
              <a:ext cx="173712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C.glabrata</a:t>
              </a:r>
            </a:p>
          </p:txBody>
        </p:sp>
      </p:grpSp>
      <p:pic>
        <p:nvPicPr>
          <p:cNvPr id="449" name="Picture 7" descr="Picture 7"/>
          <p:cNvPicPr>
            <a:picLocks noChangeAspect="1"/>
          </p:cNvPicPr>
          <p:nvPr/>
        </p:nvPicPr>
        <p:blipFill>
          <a:blip r:embed="rId4">
            <a:extLst/>
          </a:blip>
          <a:stretch>
            <a:fillRect/>
          </a:stretch>
        </p:blipFill>
        <p:spPr>
          <a:xfrm>
            <a:off x="7770022" y="4510480"/>
            <a:ext cx="1905001" cy="1748632"/>
          </a:xfrm>
          <a:prstGeom prst="rect">
            <a:avLst/>
          </a:prstGeom>
          <a:ln w="12700">
            <a:miter lim="400000"/>
          </a:ln>
        </p:spPr>
      </p:pic>
      <p:grpSp>
        <p:nvGrpSpPr>
          <p:cNvPr id="452" name="Rectangle 8"/>
          <p:cNvGrpSpPr/>
          <p:nvPr/>
        </p:nvGrpSpPr>
        <p:grpSpPr>
          <a:xfrm>
            <a:off x="7692634" y="4015106"/>
            <a:ext cx="1982390" cy="370841"/>
            <a:chOff x="0" y="0"/>
            <a:chExt cx="1982389" cy="370840"/>
          </a:xfrm>
        </p:grpSpPr>
        <p:sp>
          <p:nvSpPr>
            <p:cNvPr id="450" name="Rectangle"/>
            <p:cNvSpPr/>
            <p:nvPr/>
          </p:nvSpPr>
          <p:spPr>
            <a:xfrm>
              <a:off x="0" y="42544"/>
              <a:ext cx="1982390" cy="285751"/>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51" name="C.krusei"/>
            <p:cNvSpPr txBox="1"/>
            <p:nvPr/>
          </p:nvSpPr>
          <p:spPr>
            <a:xfrm>
              <a:off x="0" y="0"/>
              <a:ext cx="198239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C.krusei</a:t>
              </a:r>
            </a:p>
          </p:txBody>
        </p:sp>
      </p:grpSp>
      <p:pic>
        <p:nvPicPr>
          <p:cNvPr id="453" name="Picture 9" descr="Picture 9"/>
          <p:cNvPicPr>
            <a:picLocks noChangeAspect="1"/>
          </p:cNvPicPr>
          <p:nvPr/>
        </p:nvPicPr>
        <p:blipFill>
          <a:blip r:embed="rId5">
            <a:extLst/>
          </a:blip>
          <a:stretch>
            <a:fillRect/>
          </a:stretch>
        </p:blipFill>
        <p:spPr>
          <a:xfrm>
            <a:off x="9933668" y="4510480"/>
            <a:ext cx="2210507" cy="1733948"/>
          </a:xfrm>
          <a:prstGeom prst="rect">
            <a:avLst/>
          </a:prstGeom>
          <a:ln w="12700">
            <a:miter lim="400000"/>
          </a:ln>
        </p:spPr>
      </p:pic>
      <p:grpSp>
        <p:nvGrpSpPr>
          <p:cNvPr id="456" name="Rectangle 10"/>
          <p:cNvGrpSpPr/>
          <p:nvPr/>
        </p:nvGrpSpPr>
        <p:grpSpPr>
          <a:xfrm>
            <a:off x="10161795" y="4015106"/>
            <a:ext cx="1823829" cy="370841"/>
            <a:chOff x="0" y="0"/>
            <a:chExt cx="1823828" cy="370840"/>
          </a:xfrm>
        </p:grpSpPr>
        <p:sp>
          <p:nvSpPr>
            <p:cNvPr id="454" name="Rectangle"/>
            <p:cNvSpPr/>
            <p:nvPr/>
          </p:nvSpPr>
          <p:spPr>
            <a:xfrm>
              <a:off x="0" y="28256"/>
              <a:ext cx="1823829" cy="314327"/>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55" name="C.tropicalis"/>
            <p:cNvSpPr txBox="1"/>
            <p:nvPr/>
          </p:nvSpPr>
          <p:spPr>
            <a:xfrm>
              <a:off x="0" y="0"/>
              <a:ext cx="1823829"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C.tropicalis</a:t>
              </a:r>
            </a:p>
          </p:txBody>
        </p:sp>
      </p:grpSp>
      <p:pic>
        <p:nvPicPr>
          <p:cNvPr id="457" name="Picture 11" descr="Picture 11"/>
          <p:cNvPicPr>
            <a:picLocks noChangeAspect="1"/>
          </p:cNvPicPr>
          <p:nvPr/>
        </p:nvPicPr>
        <p:blipFill>
          <a:blip r:embed="rId6">
            <a:extLst/>
          </a:blip>
          <a:stretch>
            <a:fillRect/>
          </a:stretch>
        </p:blipFill>
        <p:spPr>
          <a:xfrm>
            <a:off x="10600805" y="0"/>
            <a:ext cx="1591195" cy="174970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Title 1"/>
          <p:cNvSpPr txBox="1"/>
          <p:nvPr>
            <p:ph type="title"/>
          </p:nvPr>
        </p:nvSpPr>
        <p:spPr>
          <a:prstGeom prst="rect">
            <a:avLst/>
          </a:prstGeom>
        </p:spPr>
        <p:txBody>
          <a:bodyPr/>
          <a:lstStyle>
            <a:lvl1pPr>
              <a:defRPr b="1"/>
            </a:lvl1pPr>
          </a:lstStyle>
          <a:p>
            <a:pPr/>
            <a:r>
              <a:t>Vulvovaginal Candidiasis</a:t>
            </a:r>
          </a:p>
        </p:txBody>
      </p:sp>
      <p:pic>
        <p:nvPicPr>
          <p:cNvPr id="460" name="Content Placeholder 3" descr="Content Placeholder 3"/>
          <p:cNvPicPr>
            <a:picLocks noChangeAspect="1"/>
          </p:cNvPicPr>
          <p:nvPr/>
        </p:nvPicPr>
        <p:blipFill>
          <a:blip r:embed="rId2">
            <a:extLst/>
          </a:blip>
          <a:stretch>
            <a:fillRect/>
          </a:stretch>
        </p:blipFill>
        <p:spPr>
          <a:xfrm>
            <a:off x="2592926" y="1483750"/>
            <a:ext cx="2614612" cy="1804083"/>
          </a:xfrm>
          <a:prstGeom prst="rect">
            <a:avLst/>
          </a:prstGeom>
          <a:ln w="12700">
            <a:miter lim="400000"/>
          </a:ln>
        </p:spPr>
      </p:pic>
      <p:pic>
        <p:nvPicPr>
          <p:cNvPr id="461" name="Picture 4" descr="Picture 4"/>
          <p:cNvPicPr>
            <a:picLocks noChangeAspect="1"/>
          </p:cNvPicPr>
          <p:nvPr/>
        </p:nvPicPr>
        <p:blipFill>
          <a:blip r:embed="rId3">
            <a:extLst/>
          </a:blip>
          <a:stretch>
            <a:fillRect/>
          </a:stretch>
        </p:blipFill>
        <p:spPr>
          <a:xfrm>
            <a:off x="5900737" y="1483750"/>
            <a:ext cx="2330177" cy="1868021"/>
          </a:xfrm>
          <a:prstGeom prst="rect">
            <a:avLst/>
          </a:prstGeom>
          <a:ln w="12700">
            <a:miter lim="400000"/>
          </a:ln>
        </p:spPr>
      </p:pic>
      <p:pic>
        <p:nvPicPr>
          <p:cNvPr id="462" name="Picture 5" descr="Picture 5"/>
          <p:cNvPicPr>
            <a:picLocks noChangeAspect="1"/>
          </p:cNvPicPr>
          <p:nvPr/>
        </p:nvPicPr>
        <p:blipFill>
          <a:blip r:embed="rId4">
            <a:extLst/>
          </a:blip>
          <a:stretch>
            <a:fillRect/>
          </a:stretch>
        </p:blipFill>
        <p:spPr>
          <a:xfrm>
            <a:off x="8924114" y="1419814"/>
            <a:ext cx="2423304" cy="1868019"/>
          </a:xfrm>
          <a:prstGeom prst="rect">
            <a:avLst/>
          </a:prstGeom>
          <a:ln w="12700">
            <a:miter lim="400000"/>
          </a:ln>
        </p:spPr>
      </p:pic>
      <p:pic>
        <p:nvPicPr>
          <p:cNvPr id="463" name="Picture 6" descr="Picture 6"/>
          <p:cNvPicPr>
            <a:picLocks noChangeAspect="1"/>
          </p:cNvPicPr>
          <p:nvPr/>
        </p:nvPicPr>
        <p:blipFill>
          <a:blip r:embed="rId5">
            <a:extLst/>
          </a:blip>
          <a:stretch>
            <a:fillRect/>
          </a:stretch>
        </p:blipFill>
        <p:spPr>
          <a:xfrm>
            <a:off x="2592925" y="3714748"/>
            <a:ext cx="2614614" cy="1978512"/>
          </a:xfrm>
          <a:prstGeom prst="rect">
            <a:avLst/>
          </a:prstGeom>
          <a:ln w="12700">
            <a:miter lim="400000"/>
          </a:ln>
        </p:spPr>
      </p:pic>
      <p:pic>
        <p:nvPicPr>
          <p:cNvPr id="464" name="Picture 7" descr="Picture 7"/>
          <p:cNvPicPr>
            <a:picLocks noChangeAspect="1"/>
          </p:cNvPicPr>
          <p:nvPr/>
        </p:nvPicPr>
        <p:blipFill>
          <a:blip r:embed="rId6">
            <a:extLst/>
          </a:blip>
          <a:stretch>
            <a:fillRect/>
          </a:stretch>
        </p:blipFill>
        <p:spPr>
          <a:xfrm>
            <a:off x="6078263" y="3737531"/>
            <a:ext cx="2152651" cy="1955730"/>
          </a:xfrm>
          <a:prstGeom prst="rect">
            <a:avLst/>
          </a:prstGeom>
          <a:ln w="12700">
            <a:miter lim="400000"/>
          </a:ln>
        </p:spPr>
      </p:pic>
      <p:pic>
        <p:nvPicPr>
          <p:cNvPr id="465" name="Picture 8" descr="Picture 8"/>
          <p:cNvPicPr>
            <a:picLocks noChangeAspect="1"/>
          </p:cNvPicPr>
          <p:nvPr/>
        </p:nvPicPr>
        <p:blipFill>
          <a:blip r:embed="rId7">
            <a:extLst/>
          </a:blip>
          <a:stretch>
            <a:fillRect/>
          </a:stretch>
        </p:blipFill>
        <p:spPr>
          <a:xfrm>
            <a:off x="9101639" y="3737531"/>
            <a:ext cx="2095501" cy="1955730"/>
          </a:xfrm>
          <a:prstGeom prst="rect">
            <a:avLst/>
          </a:prstGeom>
          <a:ln w="12700">
            <a:miter lim="400000"/>
          </a:ln>
        </p:spPr>
      </p:pic>
      <p:grpSp>
        <p:nvGrpSpPr>
          <p:cNvPr id="468" name="Rectangle 9"/>
          <p:cNvGrpSpPr/>
          <p:nvPr/>
        </p:nvGrpSpPr>
        <p:grpSpPr>
          <a:xfrm>
            <a:off x="2592925" y="6300787"/>
            <a:ext cx="5637989" cy="557213"/>
            <a:chOff x="0" y="0"/>
            <a:chExt cx="5637988" cy="557212"/>
          </a:xfrm>
        </p:grpSpPr>
        <p:sp>
          <p:nvSpPr>
            <p:cNvPr id="466" name="Rectangle"/>
            <p:cNvSpPr/>
            <p:nvPr/>
          </p:nvSpPr>
          <p:spPr>
            <a:xfrm>
              <a:off x="0" y="-1"/>
              <a:ext cx="5637989" cy="557214"/>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b="1">
                  <a:solidFill>
                    <a:srgbClr val="FFFFFF"/>
                  </a:solidFill>
                </a:defRPr>
              </a:pPr>
            </a:p>
          </p:txBody>
        </p:sp>
        <p:sp>
          <p:nvSpPr>
            <p:cNvPr id="467" name="Micrographs of candida  infections of vagina"/>
            <p:cNvSpPr txBox="1"/>
            <p:nvPr/>
          </p:nvSpPr>
          <p:spPr>
            <a:xfrm>
              <a:off x="0" y="93186"/>
              <a:ext cx="563798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defRPr>
              </a:lvl1pPr>
            </a:lstStyle>
            <a:p>
              <a:pPr/>
              <a:r>
                <a:t>Micrographs of candida  infections of vagina</a:t>
              </a:r>
            </a:p>
          </p:txBody>
        </p:sp>
      </p:grpSp>
      <p:pic>
        <p:nvPicPr>
          <p:cNvPr id="469" name="Picture 10" descr="Picture 10"/>
          <p:cNvPicPr>
            <a:picLocks noChangeAspect="1"/>
          </p:cNvPicPr>
          <p:nvPr/>
        </p:nvPicPr>
        <p:blipFill>
          <a:blip r:embed="rId8">
            <a:extLst/>
          </a:blip>
          <a:stretch>
            <a:fillRect/>
          </a:stretch>
        </p:blipFill>
        <p:spPr>
          <a:xfrm>
            <a:off x="11164893" y="40118"/>
            <a:ext cx="1027107" cy="112942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1" name="Title 1"/>
          <p:cNvSpPr txBox="1"/>
          <p:nvPr>
            <p:ph type="title"/>
          </p:nvPr>
        </p:nvSpPr>
        <p:spPr>
          <a:xfrm>
            <a:off x="1853662" y="487390"/>
            <a:ext cx="7868995" cy="707267"/>
          </a:xfrm>
          <a:prstGeom prst="rect">
            <a:avLst/>
          </a:prstGeom>
        </p:spPr>
        <p:txBody>
          <a:bodyPr/>
          <a:lstStyle>
            <a:lvl1pPr>
              <a:defRPr b="1" sz="2400"/>
            </a:lvl1pPr>
          </a:lstStyle>
          <a:p>
            <a:pPr/>
            <a:r>
              <a:t>Possible risk factors for recurrent vulvovaginitis</a:t>
            </a:r>
          </a:p>
        </p:txBody>
      </p:sp>
      <p:sp>
        <p:nvSpPr>
          <p:cNvPr id="472" name="Content Placeholder 2"/>
          <p:cNvSpPr txBox="1"/>
          <p:nvPr>
            <p:ph type="body" idx="1"/>
          </p:nvPr>
        </p:nvSpPr>
        <p:spPr>
          <a:xfrm>
            <a:off x="1327675" y="1540188"/>
            <a:ext cx="9714450" cy="3777624"/>
          </a:xfrm>
          <a:prstGeom prst="rect">
            <a:avLst/>
          </a:prstGeom>
        </p:spPr>
        <p:txBody>
          <a:bodyPr/>
          <a:lstStyle/>
          <a:p>
            <a:pPr marL="301752" indent="-301752" defTabSz="402336">
              <a:spcBef>
                <a:spcPts val="800"/>
              </a:spcBef>
              <a:buChar char="❑"/>
              <a:defRPr sz="1584"/>
            </a:pPr>
            <a:r>
              <a:t>Candida species,-Antifungal resistance can cause  recurrent vulvovaginal candidiasis</a:t>
            </a:r>
            <a:endParaRPr>
              <a:solidFill>
                <a:srgbClr val="FFFFFF"/>
              </a:solidFill>
            </a:endParaRPr>
          </a:p>
          <a:p>
            <a:pPr marL="301752" indent="-301752" defTabSz="402336">
              <a:spcBef>
                <a:spcPts val="800"/>
              </a:spcBef>
              <a:buChar char="❑"/>
              <a:defRPr sz="1584"/>
            </a:pPr>
            <a:r>
              <a:t>Antibiotics Frequent antibiotic use decreases protective vaginal flora and allows colonization by Candida species.</a:t>
            </a:r>
            <a:endParaRPr>
              <a:solidFill>
                <a:srgbClr val="FFFFFF"/>
              </a:solidFill>
            </a:endParaRPr>
          </a:p>
          <a:p>
            <a:pPr marL="301752" indent="-301752" defTabSz="402336">
              <a:spcBef>
                <a:spcPts val="800"/>
              </a:spcBef>
              <a:buChar char="❑"/>
              <a:defRPr sz="1584"/>
            </a:pPr>
            <a:r>
              <a:t>Diabetes mellitus - predisposing factor</a:t>
            </a:r>
          </a:p>
          <a:p>
            <a:pPr marL="301752" indent="-301752" defTabSz="402336">
              <a:spcBef>
                <a:spcPts val="800"/>
              </a:spcBef>
              <a:buChar char="❑"/>
              <a:defRPr sz="1584"/>
            </a:pPr>
            <a:r>
              <a:rPr b="1"/>
              <a:t>Increased estrogen levels</a:t>
            </a:r>
            <a:r>
              <a:t> – Vulvovaginal candidiasis appears to occur more often in the setting of increased estrogen levels, such as oral contraceptive use, pregnancy, and estrogen therapy.       </a:t>
            </a:r>
          </a:p>
          <a:p>
            <a:pPr marL="301752" indent="-301752" defTabSz="402336">
              <a:spcBef>
                <a:spcPts val="800"/>
              </a:spcBef>
              <a:buChar char="❑"/>
              <a:defRPr sz="1584"/>
            </a:pPr>
            <a:r>
              <a:t>Immunodeficiency                 </a:t>
            </a:r>
          </a:p>
          <a:p>
            <a:pPr marL="301752" indent="-301752" defTabSz="402336">
              <a:spcBef>
                <a:spcPts val="800"/>
              </a:spcBef>
              <a:buChar char="❑"/>
              <a:defRPr sz="1584"/>
            </a:pPr>
            <a:r>
              <a:t>Mechanical irritation of vulvovaginal area</a:t>
            </a:r>
          </a:p>
          <a:p>
            <a:pPr marL="301752" indent="-301752" defTabSz="402336">
              <a:spcBef>
                <a:spcPts val="800"/>
              </a:spcBef>
              <a:buChar char="❑"/>
              <a:defRPr sz="1584"/>
            </a:pPr>
            <a:r>
              <a:t>Inadequate treatment         </a:t>
            </a:r>
          </a:p>
          <a:p>
            <a:pPr marL="301752" indent="-301752" defTabSz="402336">
              <a:spcBef>
                <a:spcPts val="800"/>
              </a:spcBef>
              <a:buChar char="❑"/>
              <a:defRPr sz="1584"/>
            </a:pPr>
            <a:r>
              <a:t> Sexual transmission-Traditionally not considered as STD,BUT sexual transmission of </a:t>
            </a:r>
            <a:r>
              <a:rPr i="1"/>
              <a:t>Candida</a:t>
            </a:r>
            <a:r>
              <a:t> does occur</a:t>
            </a:r>
          </a:p>
        </p:txBody>
      </p:sp>
      <p:pic>
        <p:nvPicPr>
          <p:cNvPr id="473" name="Picture 3" descr="Picture 3"/>
          <p:cNvPicPr>
            <a:picLocks noChangeAspect="1"/>
          </p:cNvPicPr>
          <p:nvPr/>
        </p:nvPicPr>
        <p:blipFill>
          <a:blip r:embed="rId2">
            <a:extLst/>
          </a:blip>
          <a:stretch>
            <a:fillRect/>
          </a:stretch>
        </p:blipFill>
        <p:spPr>
          <a:xfrm>
            <a:off x="10771509" y="0"/>
            <a:ext cx="1420492" cy="1420492"/>
          </a:xfrm>
          <a:prstGeom prst="rect">
            <a:avLst/>
          </a:prstGeom>
          <a:ln w="12700">
            <a:miter lim="400000"/>
          </a:ln>
        </p:spPr>
      </p:pic>
      <p:grpSp>
        <p:nvGrpSpPr>
          <p:cNvPr id="476" name="Rectangle 5"/>
          <p:cNvGrpSpPr/>
          <p:nvPr/>
        </p:nvGrpSpPr>
        <p:grpSpPr>
          <a:xfrm>
            <a:off x="2945863" y="5348876"/>
            <a:ext cx="5035641" cy="1378041"/>
            <a:chOff x="0" y="4400"/>
            <a:chExt cx="5035639" cy="1378040"/>
          </a:xfrm>
        </p:grpSpPr>
        <p:sp>
          <p:nvSpPr>
            <p:cNvPr id="474" name="Rectangle"/>
            <p:cNvSpPr/>
            <p:nvPr/>
          </p:nvSpPr>
          <p:spPr>
            <a:xfrm>
              <a:off x="0" y="4400"/>
              <a:ext cx="5035640" cy="1378041"/>
            </a:xfrm>
            <a:prstGeom prst="rect">
              <a:avLst/>
            </a:prstGeom>
            <a:solidFill>
              <a:schemeClr val="accent1"/>
            </a:solidFill>
            <a:ln w="15875" cap="rnd">
              <a:solidFill>
                <a:srgbClr val="A9630D"/>
              </a:solidFill>
              <a:prstDash val="solid"/>
              <a:round/>
            </a:ln>
            <a:effectLst/>
          </p:spPr>
          <p:txBody>
            <a:bodyPr wrap="square" lIns="45719" tIns="45719" rIns="45719" bIns="45719" numCol="1" anchor="ctr">
              <a:noAutofit/>
            </a:bodyPr>
            <a:lstStyle/>
            <a:p>
              <a:pPr algn="ctr">
                <a:defRPr sz="1600">
                  <a:solidFill>
                    <a:srgbClr val="FFFFFF"/>
                  </a:solidFill>
                </a:defRPr>
              </a:pPr>
            </a:p>
          </p:txBody>
        </p:sp>
        <p:sp>
          <p:nvSpPr>
            <p:cNvPr id="475" name="Recurrent vulvovaginal candidiasis may be due to deficient cell-mediated immunity"/>
            <p:cNvSpPr txBox="1"/>
            <p:nvPr/>
          </p:nvSpPr>
          <p:spPr>
            <a:xfrm>
              <a:off x="0" y="254000"/>
              <a:ext cx="5035640"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a:solidFill>
                    <a:srgbClr val="FFFFFF"/>
                  </a:solidFill>
                </a:defRPr>
              </a:pPr>
              <a:r>
                <a:t> </a:t>
              </a:r>
              <a:r>
                <a:rPr sz="1600"/>
                <a:t>Recurrent vulvovaginal candidiasis may be due to deficient cell-mediated immunity</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PATHOPHYSIOLOGY"/>
          <p:cNvSpPr txBox="1"/>
          <p:nvPr>
            <p:ph type="title"/>
          </p:nvPr>
        </p:nvSpPr>
        <p:spPr>
          <a:prstGeom prst="rect">
            <a:avLst/>
          </a:prstGeom>
        </p:spPr>
        <p:txBody>
          <a:bodyPr/>
          <a:lstStyle/>
          <a:p>
            <a:pPr/>
            <a:r>
              <a:t>PATHOPHYSIOLOGY</a:t>
            </a:r>
          </a:p>
        </p:txBody>
      </p:sp>
      <p:sp>
        <p:nvSpPr>
          <p:cNvPr id="479" name="RVVC is idiopathic in its origin.…"/>
          <p:cNvSpPr txBox="1"/>
          <p:nvPr>
            <p:ph type="body" idx="1"/>
          </p:nvPr>
        </p:nvSpPr>
        <p:spPr>
          <a:xfrm>
            <a:off x="2055811" y="2171700"/>
            <a:ext cx="8915401" cy="3777623"/>
          </a:xfrm>
          <a:prstGeom prst="rect">
            <a:avLst/>
          </a:prstGeom>
        </p:spPr>
        <p:txBody>
          <a:bodyPr/>
          <a:lstStyle/>
          <a:p>
            <a:pPr marL="0" indent="0">
              <a:lnSpc>
                <a:spcPts val="3700"/>
              </a:lnSpc>
              <a:spcBef>
                <a:spcPts val="0"/>
              </a:spcBef>
              <a:buClrTx/>
              <a:buSzTx/>
              <a:buNone/>
              <a:defRPr sz="1600">
                <a:solidFill>
                  <a:srgbClr val="232323"/>
                </a:solidFill>
                <a:latin typeface="Arial"/>
                <a:ea typeface="Arial"/>
                <a:cs typeface="Arial"/>
                <a:sym typeface="Arial"/>
              </a:defRPr>
            </a:pPr>
            <a:r>
              <a:t>RVVC is idiopathic in its origin.</a:t>
            </a:r>
          </a:p>
          <a:p>
            <a:pPr marL="0" indent="0">
              <a:lnSpc>
                <a:spcPts val="3700"/>
              </a:lnSpc>
              <a:spcBef>
                <a:spcPts val="0"/>
              </a:spcBef>
              <a:buClrTx/>
              <a:buSzTx/>
              <a:buNone/>
              <a:defRPr sz="1600">
                <a:solidFill>
                  <a:srgbClr val="232323"/>
                </a:solidFill>
                <a:latin typeface="Arial"/>
                <a:ea typeface="Arial"/>
                <a:cs typeface="Arial"/>
                <a:sym typeface="Arial"/>
              </a:defRPr>
            </a:pPr>
          </a:p>
          <a:p>
            <a:pPr marL="0" indent="0">
              <a:lnSpc>
                <a:spcPts val="3700"/>
              </a:lnSpc>
              <a:spcBef>
                <a:spcPts val="0"/>
              </a:spcBef>
              <a:buClrTx/>
              <a:buSzTx/>
              <a:buNone/>
              <a:defRPr sz="1600">
                <a:solidFill>
                  <a:srgbClr val="232323"/>
                </a:solidFill>
                <a:latin typeface="Arial"/>
                <a:ea typeface="Arial"/>
                <a:cs typeface="Arial"/>
                <a:sym typeface="Arial"/>
              </a:defRPr>
            </a:pPr>
            <a:r>
              <a:t>Women with RVVC mount a strong inflammatory response when exposed to small amounts of </a:t>
            </a:r>
            <a:r>
              <a:rPr i="1"/>
              <a:t>Candida</a:t>
            </a:r>
            <a:r>
              <a:t>, whereas normal women may not mount any inflammatory response and remain asymptomatic. </a:t>
            </a:r>
          </a:p>
          <a:p>
            <a:pPr marL="0" indent="0">
              <a:lnSpc>
                <a:spcPts val="3700"/>
              </a:lnSpc>
              <a:spcBef>
                <a:spcPts val="0"/>
              </a:spcBef>
              <a:buClrTx/>
              <a:buSzTx/>
              <a:buNone/>
              <a:defRPr sz="1600">
                <a:solidFill>
                  <a:srgbClr val="232323"/>
                </a:solidFill>
                <a:latin typeface="Arial"/>
                <a:ea typeface="Arial"/>
                <a:cs typeface="Arial"/>
                <a:sym typeface="Arial"/>
              </a:defRPr>
            </a:pPr>
          </a:p>
          <a:p>
            <a:pPr marL="0" indent="0">
              <a:lnSpc>
                <a:spcPts val="3700"/>
              </a:lnSpc>
              <a:spcBef>
                <a:spcPts val="0"/>
              </a:spcBef>
              <a:buClrTx/>
              <a:buSzTx/>
              <a:buNone/>
              <a:defRPr sz="1600">
                <a:solidFill>
                  <a:srgbClr val="232323"/>
                </a:solidFill>
                <a:latin typeface="Arial"/>
                <a:ea typeface="Arial"/>
                <a:cs typeface="Arial"/>
                <a:sym typeface="Arial"/>
              </a:defRPr>
            </a:pPr>
            <a:r>
              <a:t>Recurrent vulvovaginal candidiasis has also been associated with decreased in vivo concentration of mannose binding lectin (MBL) and increased concentration of IL-4. Two specific gene polymorphisms, variants in the MBL and IL-4 alleles, can account for this finding in some women.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A7A7A7"/>
      </a:dk2>
      <a:lt2>
        <a:srgbClr val="535353"/>
      </a:lt2>
      <a:accent1>
        <a:srgbClr val="E78712"/>
      </a:accent1>
      <a:accent2>
        <a:srgbClr val="B73C26"/>
      </a:accent2>
      <a:accent3>
        <a:srgbClr val="865331"/>
      </a:accent3>
      <a:accent4>
        <a:srgbClr val="B38648"/>
      </a:accent4>
      <a:accent5>
        <a:srgbClr val="BBB473"/>
      </a:accent5>
      <a:accent6>
        <a:srgbClr val="849276"/>
      </a:accent6>
      <a:hlink>
        <a:srgbClr val="0000FF"/>
      </a:hlink>
      <a:folHlink>
        <a:srgbClr val="FF00FF"/>
      </a:folHlink>
    </a:clrScheme>
    <a:fontScheme name="Wisp">
      <a:majorFont>
        <a:latin typeface="Century Gothic"/>
        <a:ea typeface="Century Gothic"/>
        <a:cs typeface="Century Gothic"/>
      </a:majorFont>
      <a:minorFont>
        <a:latin typeface="Helvetica"/>
        <a:ea typeface="Helvetica"/>
        <a:cs typeface="Helvetica"/>
      </a:minorFont>
    </a:fontScheme>
    <a:fmtScheme name="Wis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sx="100000" sy="100000" kx="0" ky="0" algn="b" rotWithShape="0" blurRad="38100" dist="25400" dir="5400000">
            <a:srgbClr val="000000">
              <a:alpha val="2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A7A7A7"/>
      </a:dk2>
      <a:lt2>
        <a:srgbClr val="535353"/>
      </a:lt2>
      <a:accent1>
        <a:srgbClr val="E78712"/>
      </a:accent1>
      <a:accent2>
        <a:srgbClr val="B73C26"/>
      </a:accent2>
      <a:accent3>
        <a:srgbClr val="865331"/>
      </a:accent3>
      <a:accent4>
        <a:srgbClr val="B38648"/>
      </a:accent4>
      <a:accent5>
        <a:srgbClr val="BBB473"/>
      </a:accent5>
      <a:accent6>
        <a:srgbClr val="849276"/>
      </a:accent6>
      <a:hlink>
        <a:srgbClr val="0000FF"/>
      </a:hlink>
      <a:folHlink>
        <a:srgbClr val="FF00FF"/>
      </a:folHlink>
    </a:clrScheme>
    <a:fontScheme name="Wisp">
      <a:majorFont>
        <a:latin typeface="Century Gothic"/>
        <a:ea typeface="Century Gothic"/>
        <a:cs typeface="Century Gothic"/>
      </a:majorFont>
      <a:minorFont>
        <a:latin typeface="Helvetica"/>
        <a:ea typeface="Helvetica"/>
        <a:cs typeface="Helvetica"/>
      </a:minorFont>
    </a:fontScheme>
    <a:fmtScheme name="Wis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sx="100000" sy="100000" kx="0" ky="0" algn="b" rotWithShape="0" blurRad="38100" dist="25400" dir="5400000">
            <a:srgbClr val="000000">
              <a:alpha val="2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